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3" r:id="rId5"/>
    <p:sldId id="264" r:id="rId6"/>
    <p:sldId id="266" r:id="rId7"/>
    <p:sldId id="259" r:id="rId8"/>
    <p:sldId id="260" r:id="rId9"/>
    <p:sldId id="267" r:id="rId10"/>
    <p:sldId id="268" r:id="rId11"/>
    <p:sldId id="269" r:id="rId12"/>
  </p:sldIdLst>
  <p:sldSz cx="18288000" cy="10287000"/>
  <p:notesSz cx="6858000" cy="9144000"/>
  <p:embeddedFontLst>
    <p:embeddedFont>
      <p:font typeface="Britannic Bold" panose="020B0903060703020204" pitchFamily="34" charset="0"/>
      <p:regular r:id="rId13"/>
    </p:embeddedFont>
    <p:embeddedFont>
      <p:font typeface="Calibri" panose="020F0502020204030204" pitchFamily="34" charset="0"/>
      <p:regular r:id="rId14"/>
      <p:bold r:id="rId15"/>
      <p:italic r:id="rId16"/>
      <p:boldItalic r:id="rId17"/>
    </p:embeddedFont>
    <p:embeddedFont>
      <p:font typeface="HK Grotesk Bold" panose="020B0604020202020204" charset="0"/>
      <p:regular r:id="rId18"/>
    </p:embeddedFont>
    <p:embeddedFont>
      <p:font typeface="HK Grotesk Medium" panose="020B0604020202020204" charset="0"/>
      <p:regular r:id="rId19"/>
    </p:embeddedFont>
    <p:embeddedFont>
      <p:font typeface="Microsoft Sans Serif" panose="020B0604020202020204" pitchFamily="3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258"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770960-D574-49D5-94ED-94D51DBD366C}"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DFF1703-EF90-4339-BE6C-4F9BAA2E40A5}">
      <dgm:prSet phldrT="[Text]"/>
      <dgm:spPr/>
      <dgm:t>
        <a:bodyPr/>
        <a:lstStyle/>
        <a:p>
          <a:r>
            <a:rPr lang="en-US" dirty="0" err="1">
              <a:effectLst/>
              <a:latin typeface="Calibri" panose="020F0502020204030204" pitchFamily="34" charset="0"/>
              <a:ea typeface="DengXian" panose="02010600030101010101" pitchFamily="2" charset="-122"/>
              <a:cs typeface="Times New Roman" panose="02020603050405020304" pitchFamily="18" charset="0"/>
            </a:rPr>
            <a:t>Nguyên</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vật</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liệu</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tươi</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sạch</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và</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tự</a:t>
          </a:r>
          <a:r>
            <a:rPr lang="en-US" dirty="0">
              <a:effectLst/>
              <a:latin typeface="Calibri" panose="020F0502020204030204" pitchFamily="34" charset="0"/>
              <a:ea typeface="DengXian" panose="02010600030101010101" pitchFamily="2" charset="-122"/>
              <a:cs typeface="Times New Roman" panose="02020603050405020304" pitchFamily="18" charset="0"/>
            </a:rPr>
            <a:t> </a:t>
          </a:r>
          <a:r>
            <a:rPr lang="en-US" dirty="0" err="1">
              <a:effectLst/>
              <a:latin typeface="Calibri" panose="020F0502020204030204" pitchFamily="34" charset="0"/>
              <a:ea typeface="DengXian" panose="02010600030101010101" pitchFamily="2" charset="-122"/>
              <a:cs typeface="Times New Roman" panose="02020603050405020304" pitchFamily="18" charset="0"/>
            </a:rPr>
            <a:t>nhiên</a:t>
          </a:r>
          <a:endParaRPr lang="en-US" dirty="0"/>
        </a:p>
      </dgm:t>
    </dgm:pt>
    <dgm:pt modelId="{F9CEA48F-429B-4E28-AA91-22CD1813EB9F}" type="parTrans" cxnId="{FB904EBC-4B13-4BF2-8742-5816A3A946C4}">
      <dgm:prSet/>
      <dgm:spPr/>
      <dgm:t>
        <a:bodyPr/>
        <a:lstStyle/>
        <a:p>
          <a:endParaRPr lang="en-US"/>
        </a:p>
      </dgm:t>
    </dgm:pt>
    <dgm:pt modelId="{65B24076-123A-4A34-B1E1-8B952F7A8978}" type="sibTrans" cxnId="{FB904EBC-4B13-4BF2-8742-5816A3A946C4}">
      <dgm:prSet/>
      <dgm:spPr/>
      <dgm:t>
        <a:bodyPr/>
        <a:lstStyle/>
        <a:p>
          <a:endParaRPr lang="en-US"/>
        </a:p>
      </dgm:t>
    </dgm:pt>
    <dgm:pt modelId="{BD01CBCF-BAEF-4FA1-967A-F95D29DD4F59}">
      <dgm:prSet phldrT="[Text]"/>
      <dgm:spPr/>
      <dgm:t>
        <a:bodyPr/>
        <a:lstStyle/>
        <a:p>
          <a:r>
            <a:rPr lang="en-US" dirty="0" err="1"/>
            <a:t>Công</a:t>
          </a:r>
          <a:r>
            <a:rPr lang="en-US" dirty="0"/>
            <a:t> </a:t>
          </a:r>
          <a:r>
            <a:rPr lang="en-US" dirty="0" err="1"/>
            <a:t>thức</a:t>
          </a:r>
          <a:r>
            <a:rPr lang="en-US" dirty="0"/>
            <a:t> </a:t>
          </a:r>
          <a:r>
            <a:rPr lang="en-US" dirty="0" err="1"/>
            <a:t>gia</a:t>
          </a:r>
          <a:r>
            <a:rPr lang="en-US" dirty="0"/>
            <a:t> </a:t>
          </a:r>
          <a:r>
            <a:rPr lang="en-US" dirty="0" err="1"/>
            <a:t>truyền</a:t>
          </a:r>
          <a:endParaRPr lang="en-US" dirty="0"/>
        </a:p>
      </dgm:t>
    </dgm:pt>
    <dgm:pt modelId="{1A6D53E6-3AF6-4E82-B156-563AEF345AEF}" type="parTrans" cxnId="{22508FC1-EDB6-41FF-85B7-226573FD2C18}">
      <dgm:prSet/>
      <dgm:spPr/>
      <dgm:t>
        <a:bodyPr/>
        <a:lstStyle/>
        <a:p>
          <a:endParaRPr lang="en-US"/>
        </a:p>
      </dgm:t>
    </dgm:pt>
    <dgm:pt modelId="{DB6F6B8D-55CE-42CE-BCED-0D94671C4AF3}" type="sibTrans" cxnId="{22508FC1-EDB6-41FF-85B7-226573FD2C18}">
      <dgm:prSet/>
      <dgm:spPr/>
      <dgm:t>
        <a:bodyPr/>
        <a:lstStyle/>
        <a:p>
          <a:endParaRPr lang="en-US"/>
        </a:p>
      </dgm:t>
    </dgm:pt>
    <dgm:pt modelId="{75796A0D-FDAB-496F-A699-FB8FB1788FDF}">
      <dgm:prSet phldrT="[Text]"/>
      <dgm:spPr/>
      <dgm:t>
        <a:bodyPr/>
        <a:lstStyle/>
        <a:p>
          <a:r>
            <a:rPr lang="en-US" dirty="0" err="1"/>
            <a:t>Nước</a:t>
          </a:r>
          <a:r>
            <a:rPr lang="en-US" dirty="0"/>
            <a:t> </a:t>
          </a:r>
          <a:r>
            <a:rPr lang="en-US" dirty="0" err="1"/>
            <a:t>Phở</a:t>
          </a:r>
          <a:r>
            <a:rPr lang="en-US" dirty="0"/>
            <a:t> </a:t>
          </a:r>
          <a:r>
            <a:rPr lang="en-US" dirty="0" err="1"/>
            <a:t>được</a:t>
          </a:r>
          <a:r>
            <a:rPr lang="en-US" dirty="0"/>
            <a:t> </a:t>
          </a:r>
          <a:r>
            <a:rPr lang="en-US" dirty="0" err="1"/>
            <a:t>hầm</a:t>
          </a:r>
          <a:r>
            <a:rPr lang="en-US" dirty="0"/>
            <a:t> </a:t>
          </a:r>
          <a:r>
            <a:rPr lang="en-US" dirty="0" err="1"/>
            <a:t>bằng</a:t>
          </a:r>
          <a:r>
            <a:rPr lang="en-US" dirty="0"/>
            <a:t> </a:t>
          </a:r>
          <a:r>
            <a:rPr lang="en-US" dirty="0" err="1"/>
            <a:t>nồi</a:t>
          </a:r>
          <a:r>
            <a:rPr lang="en-US" dirty="0"/>
            <a:t> </a:t>
          </a:r>
          <a:r>
            <a:rPr lang="en-US" dirty="0" err="1"/>
            <a:t>dưỡng</a:t>
          </a:r>
          <a:r>
            <a:rPr lang="en-US" dirty="0"/>
            <a:t> </a:t>
          </a:r>
          <a:r>
            <a:rPr lang="en-US" dirty="0" err="1"/>
            <a:t>sinh</a:t>
          </a:r>
          <a:r>
            <a:rPr lang="en-US" dirty="0"/>
            <a:t> </a:t>
          </a:r>
          <a:endParaRPr lang="en-US" dirty="0">
            <a:solidFill>
              <a:schemeClr val="tx1">
                <a:lumMod val="95000"/>
                <a:lumOff val="5000"/>
              </a:schemeClr>
            </a:solidFill>
          </a:endParaRPr>
        </a:p>
      </dgm:t>
    </dgm:pt>
    <dgm:pt modelId="{1BFED087-9E03-4932-93F7-45F45486C466}" type="parTrans" cxnId="{F8C997C7-354A-4330-8A2D-6D9A868C877A}">
      <dgm:prSet/>
      <dgm:spPr/>
      <dgm:t>
        <a:bodyPr/>
        <a:lstStyle/>
        <a:p>
          <a:endParaRPr lang="en-US"/>
        </a:p>
      </dgm:t>
    </dgm:pt>
    <dgm:pt modelId="{867C8E6D-9006-40B4-8B6F-45651B6D52E1}" type="sibTrans" cxnId="{F8C997C7-354A-4330-8A2D-6D9A868C877A}">
      <dgm:prSet/>
      <dgm:spPr/>
      <dgm:t>
        <a:bodyPr/>
        <a:lstStyle/>
        <a:p>
          <a:endParaRPr lang="en-US"/>
        </a:p>
      </dgm:t>
    </dgm:pt>
    <dgm:pt modelId="{5F44FBDD-F39D-41A5-9E10-A393C0B12CDE}">
      <dgm:prSet/>
      <dgm:spPr/>
      <dgm:t>
        <a:bodyPr/>
        <a:lstStyle/>
        <a:p>
          <a:r>
            <a:rPr lang="en-US" dirty="0" err="1"/>
            <a:t>Kết</a:t>
          </a:r>
          <a:r>
            <a:rPr lang="en-US" dirty="0"/>
            <a:t> </a:t>
          </a:r>
          <a:r>
            <a:rPr lang="en-US" dirty="0" err="1"/>
            <a:t>hợp</a:t>
          </a:r>
          <a:r>
            <a:rPr lang="en-US" dirty="0"/>
            <a:t> </a:t>
          </a:r>
          <a:r>
            <a:rPr lang="en-US" dirty="0" err="1"/>
            <a:t>với</a:t>
          </a:r>
          <a:r>
            <a:rPr lang="en-US" dirty="0"/>
            <a:t> </a:t>
          </a:r>
          <a:r>
            <a:rPr lang="en-US" dirty="0" err="1"/>
            <a:t>sâm</a:t>
          </a:r>
          <a:r>
            <a:rPr lang="en-US" dirty="0"/>
            <a:t> </a:t>
          </a:r>
          <a:r>
            <a:rPr lang="en-US" dirty="0" err="1"/>
            <a:t>Việt</a:t>
          </a:r>
          <a:r>
            <a:rPr lang="en-US" dirty="0"/>
            <a:t> Nam</a:t>
          </a:r>
        </a:p>
      </dgm:t>
    </dgm:pt>
    <dgm:pt modelId="{8A695F1D-CE35-4DB8-8CFA-35D524F9F91C}" type="parTrans" cxnId="{31B13C60-B711-4BA6-B3FD-6C6DF3B36583}">
      <dgm:prSet/>
      <dgm:spPr/>
      <dgm:t>
        <a:bodyPr/>
        <a:lstStyle/>
        <a:p>
          <a:endParaRPr lang="en-US"/>
        </a:p>
      </dgm:t>
    </dgm:pt>
    <dgm:pt modelId="{E3261BB8-8C8E-466B-9BA3-5DFAA56587A2}" type="sibTrans" cxnId="{31B13C60-B711-4BA6-B3FD-6C6DF3B36583}">
      <dgm:prSet/>
      <dgm:spPr/>
      <dgm:t>
        <a:bodyPr/>
        <a:lstStyle/>
        <a:p>
          <a:endParaRPr lang="en-US"/>
        </a:p>
      </dgm:t>
    </dgm:pt>
    <dgm:pt modelId="{77329FFE-80CE-4253-A9AC-B77E8399F5D2}" type="pres">
      <dgm:prSet presAssocID="{C5770960-D574-49D5-94ED-94D51DBD366C}" presName="Name0" presStyleCnt="0">
        <dgm:presLayoutVars>
          <dgm:chMax val="7"/>
          <dgm:chPref val="7"/>
          <dgm:dir/>
        </dgm:presLayoutVars>
      </dgm:prSet>
      <dgm:spPr/>
    </dgm:pt>
    <dgm:pt modelId="{61220EE5-D5F7-4830-8AF0-A7CC12D7D513}" type="pres">
      <dgm:prSet presAssocID="{C5770960-D574-49D5-94ED-94D51DBD366C}" presName="Name1" presStyleCnt="0"/>
      <dgm:spPr/>
    </dgm:pt>
    <dgm:pt modelId="{3E934A60-C9F8-4933-A394-5745F8DC72F7}" type="pres">
      <dgm:prSet presAssocID="{C5770960-D574-49D5-94ED-94D51DBD366C}" presName="cycle" presStyleCnt="0"/>
      <dgm:spPr/>
    </dgm:pt>
    <dgm:pt modelId="{A19DAA3D-C26D-44E2-AEF6-1A2D38980038}" type="pres">
      <dgm:prSet presAssocID="{C5770960-D574-49D5-94ED-94D51DBD366C}" presName="srcNode" presStyleLbl="node1" presStyleIdx="0" presStyleCnt="4"/>
      <dgm:spPr/>
    </dgm:pt>
    <dgm:pt modelId="{FF1E7DBC-2E38-467D-A9F6-87D7CE46E582}" type="pres">
      <dgm:prSet presAssocID="{C5770960-D574-49D5-94ED-94D51DBD366C}" presName="conn" presStyleLbl="parChTrans1D2" presStyleIdx="0" presStyleCnt="1"/>
      <dgm:spPr/>
    </dgm:pt>
    <dgm:pt modelId="{C934D3A4-8E6D-47B3-BB3B-CDC189AA5C4A}" type="pres">
      <dgm:prSet presAssocID="{C5770960-D574-49D5-94ED-94D51DBD366C}" presName="extraNode" presStyleLbl="node1" presStyleIdx="0" presStyleCnt="4"/>
      <dgm:spPr/>
    </dgm:pt>
    <dgm:pt modelId="{F3B184D1-74AD-4A81-811F-88F4CC80DA41}" type="pres">
      <dgm:prSet presAssocID="{C5770960-D574-49D5-94ED-94D51DBD366C}" presName="dstNode" presStyleLbl="node1" presStyleIdx="0" presStyleCnt="4"/>
      <dgm:spPr/>
    </dgm:pt>
    <dgm:pt modelId="{549D760C-C7DA-4B50-AA96-98A340DE5A36}" type="pres">
      <dgm:prSet presAssocID="{5DFF1703-EF90-4339-BE6C-4F9BAA2E40A5}" presName="text_1" presStyleLbl="node1" presStyleIdx="0" presStyleCnt="4">
        <dgm:presLayoutVars>
          <dgm:bulletEnabled val="1"/>
        </dgm:presLayoutVars>
      </dgm:prSet>
      <dgm:spPr/>
    </dgm:pt>
    <dgm:pt modelId="{9535611B-57CE-4E2B-890A-A1D0AFF0257C}" type="pres">
      <dgm:prSet presAssocID="{5DFF1703-EF90-4339-BE6C-4F9BAA2E40A5}" presName="accent_1" presStyleCnt="0"/>
      <dgm:spPr/>
    </dgm:pt>
    <dgm:pt modelId="{847AD242-B3AC-4EEF-AB5A-AB0CFF012941}" type="pres">
      <dgm:prSet presAssocID="{5DFF1703-EF90-4339-BE6C-4F9BAA2E40A5}" presName="accentRepeatNode" presStyleLbl="solidFgAcc1" presStyleIdx="0" presStyleCnt="4"/>
      <dgm:spPr/>
    </dgm:pt>
    <dgm:pt modelId="{527624C6-C488-486C-ABC5-337046252BE4}" type="pres">
      <dgm:prSet presAssocID="{BD01CBCF-BAEF-4FA1-967A-F95D29DD4F59}" presName="text_2" presStyleLbl="node1" presStyleIdx="1" presStyleCnt="4">
        <dgm:presLayoutVars>
          <dgm:bulletEnabled val="1"/>
        </dgm:presLayoutVars>
      </dgm:prSet>
      <dgm:spPr/>
    </dgm:pt>
    <dgm:pt modelId="{B73A8784-4AA4-4D5A-9546-5217CC10754A}" type="pres">
      <dgm:prSet presAssocID="{BD01CBCF-BAEF-4FA1-967A-F95D29DD4F59}" presName="accent_2" presStyleCnt="0"/>
      <dgm:spPr/>
    </dgm:pt>
    <dgm:pt modelId="{4C079F73-6653-4769-AF73-A881C5783A8E}" type="pres">
      <dgm:prSet presAssocID="{BD01CBCF-BAEF-4FA1-967A-F95D29DD4F59}" presName="accentRepeatNode" presStyleLbl="solidFgAcc1" presStyleIdx="1" presStyleCnt="4"/>
      <dgm:spPr/>
    </dgm:pt>
    <dgm:pt modelId="{FDA29310-85E9-4982-A9EF-725B48FDD21A}" type="pres">
      <dgm:prSet presAssocID="{75796A0D-FDAB-496F-A699-FB8FB1788FDF}" presName="text_3" presStyleLbl="node1" presStyleIdx="2" presStyleCnt="4">
        <dgm:presLayoutVars>
          <dgm:bulletEnabled val="1"/>
        </dgm:presLayoutVars>
      </dgm:prSet>
      <dgm:spPr/>
    </dgm:pt>
    <dgm:pt modelId="{5D585846-D390-4D38-AB9F-59A73D0E4E85}" type="pres">
      <dgm:prSet presAssocID="{75796A0D-FDAB-496F-A699-FB8FB1788FDF}" presName="accent_3" presStyleCnt="0"/>
      <dgm:spPr/>
    </dgm:pt>
    <dgm:pt modelId="{A8D4716B-99B8-4599-B287-27B44C23B4ED}" type="pres">
      <dgm:prSet presAssocID="{75796A0D-FDAB-496F-A699-FB8FB1788FDF}" presName="accentRepeatNode" presStyleLbl="solidFgAcc1" presStyleIdx="2" presStyleCnt="4"/>
      <dgm:spPr/>
    </dgm:pt>
    <dgm:pt modelId="{FBDBD185-E3D0-46A0-A8BA-DF3ADF446362}" type="pres">
      <dgm:prSet presAssocID="{5F44FBDD-F39D-41A5-9E10-A393C0B12CDE}" presName="text_4" presStyleLbl="node1" presStyleIdx="3" presStyleCnt="4">
        <dgm:presLayoutVars>
          <dgm:bulletEnabled val="1"/>
        </dgm:presLayoutVars>
      </dgm:prSet>
      <dgm:spPr/>
    </dgm:pt>
    <dgm:pt modelId="{93CF987D-CE84-402D-8132-A4725DDD8310}" type="pres">
      <dgm:prSet presAssocID="{5F44FBDD-F39D-41A5-9E10-A393C0B12CDE}" presName="accent_4" presStyleCnt="0"/>
      <dgm:spPr/>
    </dgm:pt>
    <dgm:pt modelId="{B73B621F-9846-4096-B0F6-3FBA948988F0}" type="pres">
      <dgm:prSet presAssocID="{5F44FBDD-F39D-41A5-9E10-A393C0B12CDE}" presName="accentRepeatNode" presStyleLbl="solidFgAcc1" presStyleIdx="3" presStyleCnt="4"/>
      <dgm:spPr/>
    </dgm:pt>
  </dgm:ptLst>
  <dgm:cxnLst>
    <dgm:cxn modelId="{31B13C60-B711-4BA6-B3FD-6C6DF3B36583}" srcId="{C5770960-D574-49D5-94ED-94D51DBD366C}" destId="{5F44FBDD-F39D-41A5-9E10-A393C0B12CDE}" srcOrd="3" destOrd="0" parTransId="{8A695F1D-CE35-4DB8-8CFA-35D524F9F91C}" sibTransId="{E3261BB8-8C8E-466B-9BA3-5DFAA56587A2}"/>
    <dgm:cxn modelId="{6B7527AC-4EE4-4B12-B1DC-6FD79ED9C22D}" type="presOf" srcId="{BD01CBCF-BAEF-4FA1-967A-F95D29DD4F59}" destId="{527624C6-C488-486C-ABC5-337046252BE4}" srcOrd="0" destOrd="0" presId="urn:microsoft.com/office/officeart/2008/layout/VerticalCurvedList"/>
    <dgm:cxn modelId="{E86A69B0-3A93-4D9A-A2AD-4B5045709BB2}" type="presOf" srcId="{75796A0D-FDAB-496F-A699-FB8FB1788FDF}" destId="{FDA29310-85E9-4982-A9EF-725B48FDD21A}" srcOrd="0" destOrd="0" presId="urn:microsoft.com/office/officeart/2008/layout/VerticalCurvedList"/>
    <dgm:cxn modelId="{FB904EBC-4B13-4BF2-8742-5816A3A946C4}" srcId="{C5770960-D574-49D5-94ED-94D51DBD366C}" destId="{5DFF1703-EF90-4339-BE6C-4F9BAA2E40A5}" srcOrd="0" destOrd="0" parTransId="{F9CEA48F-429B-4E28-AA91-22CD1813EB9F}" sibTransId="{65B24076-123A-4A34-B1E1-8B952F7A8978}"/>
    <dgm:cxn modelId="{22508FC1-EDB6-41FF-85B7-226573FD2C18}" srcId="{C5770960-D574-49D5-94ED-94D51DBD366C}" destId="{BD01CBCF-BAEF-4FA1-967A-F95D29DD4F59}" srcOrd="1" destOrd="0" parTransId="{1A6D53E6-3AF6-4E82-B156-563AEF345AEF}" sibTransId="{DB6F6B8D-55CE-42CE-BCED-0D94671C4AF3}"/>
    <dgm:cxn modelId="{F8C997C7-354A-4330-8A2D-6D9A868C877A}" srcId="{C5770960-D574-49D5-94ED-94D51DBD366C}" destId="{75796A0D-FDAB-496F-A699-FB8FB1788FDF}" srcOrd="2" destOrd="0" parTransId="{1BFED087-9E03-4932-93F7-45F45486C466}" sibTransId="{867C8E6D-9006-40B4-8B6F-45651B6D52E1}"/>
    <dgm:cxn modelId="{431985CB-7DB3-4C06-BE12-C0B561885B48}" type="presOf" srcId="{5F44FBDD-F39D-41A5-9E10-A393C0B12CDE}" destId="{FBDBD185-E3D0-46A0-A8BA-DF3ADF446362}" srcOrd="0" destOrd="0" presId="urn:microsoft.com/office/officeart/2008/layout/VerticalCurvedList"/>
    <dgm:cxn modelId="{6B9BCED1-E291-4AA4-B062-F8C10069FE62}" type="presOf" srcId="{5DFF1703-EF90-4339-BE6C-4F9BAA2E40A5}" destId="{549D760C-C7DA-4B50-AA96-98A340DE5A36}" srcOrd="0" destOrd="0" presId="urn:microsoft.com/office/officeart/2008/layout/VerticalCurvedList"/>
    <dgm:cxn modelId="{82C0ADD2-D1CC-48AC-A07B-667DA58911A5}" type="presOf" srcId="{C5770960-D574-49D5-94ED-94D51DBD366C}" destId="{77329FFE-80CE-4253-A9AC-B77E8399F5D2}" srcOrd="0" destOrd="0" presId="urn:microsoft.com/office/officeart/2008/layout/VerticalCurvedList"/>
    <dgm:cxn modelId="{398BF7DA-5BAF-4A26-866C-EA89CCFCA8D9}" type="presOf" srcId="{65B24076-123A-4A34-B1E1-8B952F7A8978}" destId="{FF1E7DBC-2E38-467D-A9F6-87D7CE46E582}" srcOrd="0" destOrd="0" presId="urn:microsoft.com/office/officeart/2008/layout/VerticalCurvedList"/>
    <dgm:cxn modelId="{F8CA6382-2745-40BF-AA27-3C01C040F985}" type="presParOf" srcId="{77329FFE-80CE-4253-A9AC-B77E8399F5D2}" destId="{61220EE5-D5F7-4830-8AF0-A7CC12D7D513}" srcOrd="0" destOrd="0" presId="urn:microsoft.com/office/officeart/2008/layout/VerticalCurvedList"/>
    <dgm:cxn modelId="{E8BCF5F0-B0C2-4777-9924-E3C5880A21FA}" type="presParOf" srcId="{61220EE5-D5F7-4830-8AF0-A7CC12D7D513}" destId="{3E934A60-C9F8-4933-A394-5745F8DC72F7}" srcOrd="0" destOrd="0" presId="urn:microsoft.com/office/officeart/2008/layout/VerticalCurvedList"/>
    <dgm:cxn modelId="{8F7BD318-86F0-4411-96A0-6EC7CD70D2AD}" type="presParOf" srcId="{3E934A60-C9F8-4933-A394-5745F8DC72F7}" destId="{A19DAA3D-C26D-44E2-AEF6-1A2D38980038}" srcOrd="0" destOrd="0" presId="urn:microsoft.com/office/officeart/2008/layout/VerticalCurvedList"/>
    <dgm:cxn modelId="{66D4A9B7-847F-45AD-80ED-A4CDEC3082B4}" type="presParOf" srcId="{3E934A60-C9F8-4933-A394-5745F8DC72F7}" destId="{FF1E7DBC-2E38-467D-A9F6-87D7CE46E582}" srcOrd="1" destOrd="0" presId="urn:microsoft.com/office/officeart/2008/layout/VerticalCurvedList"/>
    <dgm:cxn modelId="{7AEE67AD-CE8E-4275-BE7C-947A870DE202}" type="presParOf" srcId="{3E934A60-C9F8-4933-A394-5745F8DC72F7}" destId="{C934D3A4-8E6D-47B3-BB3B-CDC189AA5C4A}" srcOrd="2" destOrd="0" presId="urn:microsoft.com/office/officeart/2008/layout/VerticalCurvedList"/>
    <dgm:cxn modelId="{E4BBD328-2794-4B6A-B835-13DC7A3C5C5E}" type="presParOf" srcId="{3E934A60-C9F8-4933-A394-5745F8DC72F7}" destId="{F3B184D1-74AD-4A81-811F-88F4CC80DA41}" srcOrd="3" destOrd="0" presId="urn:microsoft.com/office/officeart/2008/layout/VerticalCurvedList"/>
    <dgm:cxn modelId="{B726063A-53C3-4697-92C0-000858137F50}" type="presParOf" srcId="{61220EE5-D5F7-4830-8AF0-A7CC12D7D513}" destId="{549D760C-C7DA-4B50-AA96-98A340DE5A36}" srcOrd="1" destOrd="0" presId="urn:microsoft.com/office/officeart/2008/layout/VerticalCurvedList"/>
    <dgm:cxn modelId="{27EBDBE5-91D3-40AF-B953-FB5A00C61DF9}" type="presParOf" srcId="{61220EE5-D5F7-4830-8AF0-A7CC12D7D513}" destId="{9535611B-57CE-4E2B-890A-A1D0AFF0257C}" srcOrd="2" destOrd="0" presId="urn:microsoft.com/office/officeart/2008/layout/VerticalCurvedList"/>
    <dgm:cxn modelId="{4ED6C515-A2A1-4F5D-8CEE-6791180AC685}" type="presParOf" srcId="{9535611B-57CE-4E2B-890A-A1D0AFF0257C}" destId="{847AD242-B3AC-4EEF-AB5A-AB0CFF012941}" srcOrd="0" destOrd="0" presId="urn:microsoft.com/office/officeart/2008/layout/VerticalCurvedList"/>
    <dgm:cxn modelId="{E3356A21-A6CC-4EEA-9288-065CC1DBA8A8}" type="presParOf" srcId="{61220EE5-D5F7-4830-8AF0-A7CC12D7D513}" destId="{527624C6-C488-486C-ABC5-337046252BE4}" srcOrd="3" destOrd="0" presId="urn:microsoft.com/office/officeart/2008/layout/VerticalCurvedList"/>
    <dgm:cxn modelId="{B01C430B-5BD6-4208-B0DF-1D9C486753D8}" type="presParOf" srcId="{61220EE5-D5F7-4830-8AF0-A7CC12D7D513}" destId="{B73A8784-4AA4-4D5A-9546-5217CC10754A}" srcOrd="4" destOrd="0" presId="urn:microsoft.com/office/officeart/2008/layout/VerticalCurvedList"/>
    <dgm:cxn modelId="{33323707-4AE6-4DCD-A3CC-E433170F7564}" type="presParOf" srcId="{B73A8784-4AA4-4D5A-9546-5217CC10754A}" destId="{4C079F73-6653-4769-AF73-A881C5783A8E}" srcOrd="0" destOrd="0" presId="urn:microsoft.com/office/officeart/2008/layout/VerticalCurvedList"/>
    <dgm:cxn modelId="{0772F6B2-AC4E-4931-9BB2-D85B63363B67}" type="presParOf" srcId="{61220EE5-D5F7-4830-8AF0-A7CC12D7D513}" destId="{FDA29310-85E9-4982-A9EF-725B48FDD21A}" srcOrd="5" destOrd="0" presId="urn:microsoft.com/office/officeart/2008/layout/VerticalCurvedList"/>
    <dgm:cxn modelId="{158547E6-BAFA-46C7-8DEA-877A7FDFDFD0}" type="presParOf" srcId="{61220EE5-D5F7-4830-8AF0-A7CC12D7D513}" destId="{5D585846-D390-4D38-AB9F-59A73D0E4E85}" srcOrd="6" destOrd="0" presId="urn:microsoft.com/office/officeart/2008/layout/VerticalCurvedList"/>
    <dgm:cxn modelId="{AE3F29EA-7591-432D-89AD-6623F0A068F7}" type="presParOf" srcId="{5D585846-D390-4D38-AB9F-59A73D0E4E85}" destId="{A8D4716B-99B8-4599-B287-27B44C23B4ED}" srcOrd="0" destOrd="0" presId="urn:microsoft.com/office/officeart/2008/layout/VerticalCurvedList"/>
    <dgm:cxn modelId="{83EDA2A6-5A71-4F19-903F-54697BDDE748}" type="presParOf" srcId="{61220EE5-D5F7-4830-8AF0-A7CC12D7D513}" destId="{FBDBD185-E3D0-46A0-A8BA-DF3ADF446362}" srcOrd="7" destOrd="0" presId="urn:microsoft.com/office/officeart/2008/layout/VerticalCurvedList"/>
    <dgm:cxn modelId="{F06C62B8-3815-47E0-BC0C-A18D2C6923CB}" type="presParOf" srcId="{61220EE5-D5F7-4830-8AF0-A7CC12D7D513}" destId="{93CF987D-CE84-402D-8132-A4725DDD8310}" srcOrd="8" destOrd="0" presId="urn:microsoft.com/office/officeart/2008/layout/VerticalCurvedList"/>
    <dgm:cxn modelId="{E5CC5FB3-2574-473F-91B8-0411BF5820CA}" type="presParOf" srcId="{93CF987D-CE84-402D-8132-A4725DDD8310}" destId="{B73B621F-9846-4096-B0F6-3FBA948988F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E7DBC-2E38-467D-A9F6-87D7CE46E582}">
      <dsp:nvSpPr>
        <dsp:cNvPr id="0" name=""/>
        <dsp:cNvSpPr/>
      </dsp:nvSpPr>
      <dsp:spPr>
        <a:xfrm>
          <a:off x="-7870364" y="-1202451"/>
          <a:ext cx="9364502" cy="9364502"/>
        </a:xfrm>
        <a:prstGeom prst="blockArc">
          <a:avLst>
            <a:gd name="adj1" fmla="val 18900000"/>
            <a:gd name="adj2" fmla="val 2700000"/>
            <a:gd name="adj3" fmla="val 231"/>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9D760C-C7DA-4B50-AA96-98A340DE5A36}">
      <dsp:nvSpPr>
        <dsp:cNvPr id="0" name=""/>
        <dsp:cNvSpPr/>
      </dsp:nvSpPr>
      <dsp:spPr>
        <a:xfrm>
          <a:off x="781557" y="535054"/>
          <a:ext cx="9785522" cy="1070664"/>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840" tIns="93980" rIns="93980" bIns="93980" numCol="1" spcCol="1270" anchor="ctr" anchorCtr="0">
          <a:noAutofit/>
        </a:bodyPr>
        <a:lstStyle/>
        <a:p>
          <a:pPr marL="0" lvl="0" indent="0" algn="l" defTabSz="1644650">
            <a:lnSpc>
              <a:spcPct val="90000"/>
            </a:lnSpc>
            <a:spcBef>
              <a:spcPct val="0"/>
            </a:spcBef>
            <a:spcAft>
              <a:spcPct val="35000"/>
            </a:spcAft>
            <a:buNone/>
          </a:pP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Nguyên</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vật</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liệu</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tươi</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sạch</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và</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tự</a:t>
          </a:r>
          <a:r>
            <a:rPr lang="en-US" sz="3700" kern="1200" dirty="0">
              <a:effectLst/>
              <a:latin typeface="Calibri" panose="020F0502020204030204" pitchFamily="34" charset="0"/>
              <a:ea typeface="DengXian" panose="02010600030101010101" pitchFamily="2" charset="-122"/>
              <a:cs typeface="Times New Roman" panose="02020603050405020304" pitchFamily="18" charset="0"/>
            </a:rPr>
            <a:t> </a:t>
          </a:r>
          <a:r>
            <a:rPr lang="en-US" sz="3700" kern="1200" dirty="0" err="1">
              <a:effectLst/>
              <a:latin typeface="Calibri" panose="020F0502020204030204" pitchFamily="34" charset="0"/>
              <a:ea typeface="DengXian" panose="02010600030101010101" pitchFamily="2" charset="-122"/>
              <a:cs typeface="Times New Roman" panose="02020603050405020304" pitchFamily="18" charset="0"/>
            </a:rPr>
            <a:t>nhiên</a:t>
          </a:r>
          <a:endParaRPr lang="en-US" sz="3700" kern="1200" dirty="0"/>
        </a:p>
      </dsp:txBody>
      <dsp:txXfrm>
        <a:off x="781557" y="535054"/>
        <a:ext cx="9785522" cy="1070664"/>
      </dsp:txXfrm>
    </dsp:sp>
    <dsp:sp modelId="{847AD242-B3AC-4EEF-AB5A-AB0CFF012941}">
      <dsp:nvSpPr>
        <dsp:cNvPr id="0" name=""/>
        <dsp:cNvSpPr/>
      </dsp:nvSpPr>
      <dsp:spPr>
        <a:xfrm>
          <a:off x="112392" y="401220"/>
          <a:ext cx="1338331" cy="1338331"/>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7624C6-C488-486C-ABC5-337046252BE4}">
      <dsp:nvSpPr>
        <dsp:cNvPr id="0" name=""/>
        <dsp:cNvSpPr/>
      </dsp:nvSpPr>
      <dsp:spPr>
        <a:xfrm>
          <a:off x="1395394" y="2141329"/>
          <a:ext cx="9171685" cy="1070664"/>
        </a:xfrm>
        <a:prstGeom prst="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840" tIns="93980" rIns="93980" bIns="93980" numCol="1" spcCol="1270" anchor="ctr" anchorCtr="0">
          <a:noAutofit/>
        </a:bodyPr>
        <a:lstStyle/>
        <a:p>
          <a:pPr marL="0" lvl="0" indent="0" algn="l" defTabSz="1644650">
            <a:lnSpc>
              <a:spcPct val="90000"/>
            </a:lnSpc>
            <a:spcBef>
              <a:spcPct val="0"/>
            </a:spcBef>
            <a:spcAft>
              <a:spcPct val="35000"/>
            </a:spcAft>
            <a:buNone/>
          </a:pPr>
          <a:r>
            <a:rPr lang="en-US" sz="3700" kern="1200" dirty="0" err="1"/>
            <a:t>Công</a:t>
          </a:r>
          <a:r>
            <a:rPr lang="en-US" sz="3700" kern="1200" dirty="0"/>
            <a:t> </a:t>
          </a:r>
          <a:r>
            <a:rPr lang="en-US" sz="3700" kern="1200" dirty="0" err="1"/>
            <a:t>thức</a:t>
          </a:r>
          <a:r>
            <a:rPr lang="en-US" sz="3700" kern="1200" dirty="0"/>
            <a:t> </a:t>
          </a:r>
          <a:r>
            <a:rPr lang="en-US" sz="3700" kern="1200" dirty="0" err="1"/>
            <a:t>gia</a:t>
          </a:r>
          <a:r>
            <a:rPr lang="en-US" sz="3700" kern="1200" dirty="0"/>
            <a:t> </a:t>
          </a:r>
          <a:r>
            <a:rPr lang="en-US" sz="3700" kern="1200" dirty="0" err="1"/>
            <a:t>truyền</a:t>
          </a:r>
          <a:endParaRPr lang="en-US" sz="3700" kern="1200" dirty="0"/>
        </a:p>
      </dsp:txBody>
      <dsp:txXfrm>
        <a:off x="1395394" y="2141329"/>
        <a:ext cx="9171685" cy="1070664"/>
      </dsp:txXfrm>
    </dsp:sp>
    <dsp:sp modelId="{4C079F73-6653-4769-AF73-A881C5783A8E}">
      <dsp:nvSpPr>
        <dsp:cNvPr id="0" name=""/>
        <dsp:cNvSpPr/>
      </dsp:nvSpPr>
      <dsp:spPr>
        <a:xfrm>
          <a:off x="726228" y="2007496"/>
          <a:ext cx="1338331" cy="1338331"/>
        </a:xfrm>
        <a:prstGeom prst="ellipse">
          <a:avLst/>
        </a:prstGeom>
        <a:solidFill>
          <a:schemeClr val="lt1">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FDA29310-85E9-4982-A9EF-725B48FDD21A}">
      <dsp:nvSpPr>
        <dsp:cNvPr id="0" name=""/>
        <dsp:cNvSpPr/>
      </dsp:nvSpPr>
      <dsp:spPr>
        <a:xfrm>
          <a:off x="1395394" y="3747605"/>
          <a:ext cx="9171685" cy="1070664"/>
        </a:xfrm>
        <a:prstGeom prst="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840" tIns="93980" rIns="93980" bIns="93980" numCol="1" spcCol="1270" anchor="ctr" anchorCtr="0">
          <a:noAutofit/>
        </a:bodyPr>
        <a:lstStyle/>
        <a:p>
          <a:pPr marL="0" lvl="0" indent="0" algn="l" defTabSz="1644650">
            <a:lnSpc>
              <a:spcPct val="90000"/>
            </a:lnSpc>
            <a:spcBef>
              <a:spcPct val="0"/>
            </a:spcBef>
            <a:spcAft>
              <a:spcPct val="35000"/>
            </a:spcAft>
            <a:buNone/>
          </a:pPr>
          <a:r>
            <a:rPr lang="en-US" sz="3700" kern="1200" dirty="0" err="1"/>
            <a:t>Nước</a:t>
          </a:r>
          <a:r>
            <a:rPr lang="en-US" sz="3700" kern="1200" dirty="0"/>
            <a:t> </a:t>
          </a:r>
          <a:r>
            <a:rPr lang="en-US" sz="3700" kern="1200" dirty="0" err="1"/>
            <a:t>Phở</a:t>
          </a:r>
          <a:r>
            <a:rPr lang="en-US" sz="3700" kern="1200" dirty="0"/>
            <a:t> </a:t>
          </a:r>
          <a:r>
            <a:rPr lang="en-US" sz="3700" kern="1200" dirty="0" err="1"/>
            <a:t>được</a:t>
          </a:r>
          <a:r>
            <a:rPr lang="en-US" sz="3700" kern="1200" dirty="0"/>
            <a:t> </a:t>
          </a:r>
          <a:r>
            <a:rPr lang="en-US" sz="3700" kern="1200" dirty="0" err="1"/>
            <a:t>hầm</a:t>
          </a:r>
          <a:r>
            <a:rPr lang="en-US" sz="3700" kern="1200" dirty="0"/>
            <a:t> </a:t>
          </a:r>
          <a:r>
            <a:rPr lang="en-US" sz="3700" kern="1200" dirty="0" err="1"/>
            <a:t>bằng</a:t>
          </a:r>
          <a:r>
            <a:rPr lang="en-US" sz="3700" kern="1200" dirty="0"/>
            <a:t> </a:t>
          </a:r>
          <a:r>
            <a:rPr lang="en-US" sz="3700" kern="1200" dirty="0" err="1"/>
            <a:t>nồi</a:t>
          </a:r>
          <a:r>
            <a:rPr lang="en-US" sz="3700" kern="1200" dirty="0"/>
            <a:t> </a:t>
          </a:r>
          <a:r>
            <a:rPr lang="en-US" sz="3700" kern="1200" dirty="0" err="1"/>
            <a:t>dưỡng</a:t>
          </a:r>
          <a:r>
            <a:rPr lang="en-US" sz="3700" kern="1200" dirty="0"/>
            <a:t> </a:t>
          </a:r>
          <a:r>
            <a:rPr lang="en-US" sz="3700" kern="1200" dirty="0" err="1"/>
            <a:t>sinh</a:t>
          </a:r>
          <a:r>
            <a:rPr lang="en-US" sz="3700" kern="1200" dirty="0"/>
            <a:t> </a:t>
          </a:r>
          <a:endParaRPr lang="en-US" sz="3700" kern="1200" dirty="0">
            <a:solidFill>
              <a:schemeClr val="tx1">
                <a:lumMod val="95000"/>
                <a:lumOff val="5000"/>
              </a:schemeClr>
            </a:solidFill>
          </a:endParaRPr>
        </a:p>
      </dsp:txBody>
      <dsp:txXfrm>
        <a:off x="1395394" y="3747605"/>
        <a:ext cx="9171685" cy="1070664"/>
      </dsp:txXfrm>
    </dsp:sp>
    <dsp:sp modelId="{A8D4716B-99B8-4599-B287-27B44C23B4ED}">
      <dsp:nvSpPr>
        <dsp:cNvPr id="0" name=""/>
        <dsp:cNvSpPr/>
      </dsp:nvSpPr>
      <dsp:spPr>
        <a:xfrm>
          <a:off x="726228" y="3613772"/>
          <a:ext cx="1338331" cy="1338331"/>
        </a:xfrm>
        <a:prstGeom prst="ellipse">
          <a:avLst/>
        </a:prstGeom>
        <a:solidFill>
          <a:schemeClr val="lt1">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FBDBD185-E3D0-46A0-A8BA-DF3ADF446362}">
      <dsp:nvSpPr>
        <dsp:cNvPr id="0" name=""/>
        <dsp:cNvSpPr/>
      </dsp:nvSpPr>
      <dsp:spPr>
        <a:xfrm>
          <a:off x="781557" y="5353881"/>
          <a:ext cx="9785522" cy="1070664"/>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840" tIns="93980" rIns="93980" bIns="93980" numCol="1" spcCol="1270" anchor="ctr" anchorCtr="0">
          <a:noAutofit/>
        </a:bodyPr>
        <a:lstStyle/>
        <a:p>
          <a:pPr marL="0" lvl="0" indent="0" algn="l" defTabSz="1644650">
            <a:lnSpc>
              <a:spcPct val="90000"/>
            </a:lnSpc>
            <a:spcBef>
              <a:spcPct val="0"/>
            </a:spcBef>
            <a:spcAft>
              <a:spcPct val="35000"/>
            </a:spcAft>
            <a:buNone/>
          </a:pPr>
          <a:r>
            <a:rPr lang="en-US" sz="3700" kern="1200" dirty="0" err="1"/>
            <a:t>Kết</a:t>
          </a:r>
          <a:r>
            <a:rPr lang="en-US" sz="3700" kern="1200" dirty="0"/>
            <a:t> </a:t>
          </a:r>
          <a:r>
            <a:rPr lang="en-US" sz="3700" kern="1200" dirty="0" err="1"/>
            <a:t>hợp</a:t>
          </a:r>
          <a:r>
            <a:rPr lang="en-US" sz="3700" kern="1200" dirty="0"/>
            <a:t> </a:t>
          </a:r>
          <a:r>
            <a:rPr lang="en-US" sz="3700" kern="1200" dirty="0" err="1"/>
            <a:t>với</a:t>
          </a:r>
          <a:r>
            <a:rPr lang="en-US" sz="3700" kern="1200" dirty="0"/>
            <a:t> </a:t>
          </a:r>
          <a:r>
            <a:rPr lang="en-US" sz="3700" kern="1200" dirty="0" err="1"/>
            <a:t>sâm</a:t>
          </a:r>
          <a:r>
            <a:rPr lang="en-US" sz="3700" kern="1200" dirty="0"/>
            <a:t> </a:t>
          </a:r>
          <a:r>
            <a:rPr lang="en-US" sz="3700" kern="1200" dirty="0" err="1"/>
            <a:t>Việt</a:t>
          </a:r>
          <a:r>
            <a:rPr lang="en-US" sz="3700" kern="1200" dirty="0"/>
            <a:t> Nam</a:t>
          </a:r>
        </a:p>
      </dsp:txBody>
      <dsp:txXfrm>
        <a:off x="781557" y="5353881"/>
        <a:ext cx="9785522" cy="1070664"/>
      </dsp:txXfrm>
    </dsp:sp>
    <dsp:sp modelId="{B73B621F-9846-4096-B0F6-3FBA948988F0}">
      <dsp:nvSpPr>
        <dsp:cNvPr id="0" name=""/>
        <dsp:cNvSpPr/>
      </dsp:nvSpPr>
      <dsp:spPr>
        <a:xfrm>
          <a:off x="112392" y="5220047"/>
          <a:ext cx="1338331" cy="1338331"/>
        </a:xfrm>
        <a:prstGeom prst="ellipse">
          <a:avLst/>
        </a:prstGeom>
        <a:solidFill>
          <a:schemeClr val="lt1">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9">
            <a:extLst>
              <a:ext uri="{FF2B5EF4-FFF2-40B4-BE49-F238E27FC236}">
                <a16:creationId xmlns:a16="http://schemas.microsoft.com/office/drawing/2014/main" id="{9BACBDB4-544A-6F43-DB66-51F41680CD49}"/>
              </a:ext>
            </a:extLst>
          </p:cNvPr>
          <p:cNvGrpSpPr/>
          <p:nvPr userDrawn="1"/>
        </p:nvGrpSpPr>
        <p:grpSpPr>
          <a:xfrm>
            <a:off x="0" y="9620985"/>
            <a:ext cx="18288000" cy="666015"/>
            <a:chOff x="0" y="0"/>
            <a:chExt cx="24811536" cy="888020"/>
          </a:xfrm>
        </p:grpSpPr>
        <p:sp>
          <p:nvSpPr>
            <p:cNvPr id="8" name="Freeform 10">
              <a:extLst>
                <a:ext uri="{FF2B5EF4-FFF2-40B4-BE49-F238E27FC236}">
                  <a16:creationId xmlns:a16="http://schemas.microsoft.com/office/drawing/2014/main" id="{40EE7FBB-2D8A-190F-D690-F298707E9252}"/>
                </a:ext>
              </a:extLst>
            </p:cNvPr>
            <p:cNvSpPr/>
            <p:nvPr/>
          </p:nvSpPr>
          <p:spPr>
            <a:xfrm>
              <a:off x="0" y="0"/>
              <a:ext cx="24811537" cy="888020"/>
            </a:xfrm>
            <a:custGeom>
              <a:avLst/>
              <a:gdLst/>
              <a:ahLst/>
              <a:cxnLst/>
              <a:rect l="l" t="t" r="r" b="b"/>
              <a:pathLst>
                <a:path w="24811537" h="888020">
                  <a:moveTo>
                    <a:pt x="0" y="0"/>
                  </a:moveTo>
                  <a:lnTo>
                    <a:pt x="24811537" y="0"/>
                  </a:lnTo>
                  <a:lnTo>
                    <a:pt x="24811537" y="888020"/>
                  </a:lnTo>
                  <a:lnTo>
                    <a:pt x="0" y="888020"/>
                  </a:lnTo>
                  <a:close/>
                </a:path>
              </a:pathLst>
            </a:custGeom>
            <a:solidFill>
              <a:srgbClr val="FF3408"/>
            </a:solidFill>
          </p:spPr>
        </p:sp>
      </p:grpSp>
      <p:pic>
        <p:nvPicPr>
          <p:cNvPr id="9" name="Picture 11">
            <a:extLst>
              <a:ext uri="{FF2B5EF4-FFF2-40B4-BE49-F238E27FC236}">
                <a16:creationId xmlns:a16="http://schemas.microsoft.com/office/drawing/2014/main" id="{45B71927-AA3D-08E7-CAAC-2528C3BDDC9E}"/>
              </a:ext>
            </a:extLst>
          </p:cNvPr>
          <p:cNvPicPr>
            <a:picLocks noChangeAspect="1"/>
          </p:cNvPicPr>
          <p:nvPr userDrawn="1"/>
        </p:nvPicPr>
        <p:blipFill>
          <a:blip r:embed="rId2"/>
          <a:srcRect/>
          <a:stretch>
            <a:fillRect/>
          </a:stretch>
        </p:blipFill>
        <p:spPr>
          <a:xfrm>
            <a:off x="16230600" y="9595242"/>
            <a:ext cx="1905000" cy="68976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grpSp>
        <p:nvGrpSpPr>
          <p:cNvPr id="7" name="Group 9">
            <a:extLst>
              <a:ext uri="{FF2B5EF4-FFF2-40B4-BE49-F238E27FC236}">
                <a16:creationId xmlns:a16="http://schemas.microsoft.com/office/drawing/2014/main" id="{F60CA0AB-653A-D9AE-F6BA-B4D812C42DF8}"/>
              </a:ext>
            </a:extLst>
          </p:cNvPr>
          <p:cNvGrpSpPr/>
          <p:nvPr userDrawn="1"/>
        </p:nvGrpSpPr>
        <p:grpSpPr>
          <a:xfrm>
            <a:off x="0" y="9620985"/>
            <a:ext cx="18288000" cy="666015"/>
            <a:chOff x="0" y="0"/>
            <a:chExt cx="24811536" cy="888020"/>
          </a:xfrm>
        </p:grpSpPr>
        <p:sp>
          <p:nvSpPr>
            <p:cNvPr id="8" name="Freeform 10">
              <a:extLst>
                <a:ext uri="{FF2B5EF4-FFF2-40B4-BE49-F238E27FC236}">
                  <a16:creationId xmlns:a16="http://schemas.microsoft.com/office/drawing/2014/main" id="{6D064B78-3C31-1213-3B6D-9338844A3471}"/>
                </a:ext>
              </a:extLst>
            </p:cNvPr>
            <p:cNvSpPr/>
            <p:nvPr/>
          </p:nvSpPr>
          <p:spPr>
            <a:xfrm>
              <a:off x="0" y="0"/>
              <a:ext cx="24811537" cy="888020"/>
            </a:xfrm>
            <a:custGeom>
              <a:avLst/>
              <a:gdLst/>
              <a:ahLst/>
              <a:cxnLst/>
              <a:rect l="l" t="t" r="r" b="b"/>
              <a:pathLst>
                <a:path w="24811537" h="888020">
                  <a:moveTo>
                    <a:pt x="0" y="0"/>
                  </a:moveTo>
                  <a:lnTo>
                    <a:pt x="24811537" y="0"/>
                  </a:lnTo>
                  <a:lnTo>
                    <a:pt x="24811537" y="888020"/>
                  </a:lnTo>
                  <a:lnTo>
                    <a:pt x="0" y="888020"/>
                  </a:lnTo>
                  <a:close/>
                </a:path>
              </a:pathLst>
            </a:custGeom>
            <a:solidFill>
              <a:srgbClr val="FF3408"/>
            </a:solidFill>
          </p:spPr>
        </p:sp>
      </p:grpSp>
      <p:pic>
        <p:nvPicPr>
          <p:cNvPr id="9" name="Picture 11">
            <a:extLst>
              <a:ext uri="{FF2B5EF4-FFF2-40B4-BE49-F238E27FC236}">
                <a16:creationId xmlns:a16="http://schemas.microsoft.com/office/drawing/2014/main" id="{65807A8E-A663-7621-D939-D26623B817FD}"/>
              </a:ext>
            </a:extLst>
          </p:cNvPr>
          <p:cNvPicPr>
            <a:picLocks noChangeAspect="1"/>
          </p:cNvPicPr>
          <p:nvPr userDrawn="1"/>
        </p:nvPicPr>
        <p:blipFill>
          <a:blip r:embed="rId13"/>
          <a:srcRect/>
          <a:stretch>
            <a:fillRect/>
          </a:stretch>
        </p:blipFill>
        <p:spPr>
          <a:xfrm>
            <a:off x="16230600" y="9595242"/>
            <a:ext cx="1905000" cy="68976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768871" y="9773970"/>
            <a:ext cx="5297433" cy="1027872"/>
            <a:chOff x="0" y="0"/>
            <a:chExt cx="7063244" cy="1370497"/>
          </a:xfrm>
        </p:grpSpPr>
        <p:sp>
          <p:nvSpPr>
            <p:cNvPr id="3" name="AutoShape 3"/>
            <p:cNvSpPr/>
            <p:nvPr/>
          </p:nvSpPr>
          <p:spPr>
            <a:xfrm>
              <a:off x="6058251" y="0"/>
              <a:ext cx="1004993" cy="147027"/>
            </a:xfrm>
            <a:prstGeom prst="rect">
              <a:avLst/>
            </a:prstGeom>
            <a:solidFill>
              <a:srgbClr val="FFFFFF"/>
            </a:solidFill>
          </p:spPr>
        </p:sp>
        <p:sp>
          <p:nvSpPr>
            <p:cNvPr id="4" name="TextBox 4"/>
            <p:cNvSpPr txBox="1"/>
            <p:nvPr/>
          </p:nvSpPr>
          <p:spPr>
            <a:xfrm>
              <a:off x="0" y="658294"/>
              <a:ext cx="7063244" cy="712202"/>
            </a:xfrm>
            <a:prstGeom prst="rect">
              <a:avLst/>
            </a:prstGeom>
          </p:spPr>
          <p:txBody>
            <a:bodyPr lIns="0" tIns="0" rIns="0" bIns="0" rtlCol="0" anchor="t">
              <a:spAutoFit/>
            </a:bodyPr>
            <a:lstStyle/>
            <a:p>
              <a:pPr algn="r">
                <a:lnSpc>
                  <a:spcPts val="4479"/>
                </a:lnSpc>
                <a:spcBef>
                  <a:spcPct val="0"/>
                </a:spcBef>
              </a:pPr>
              <a:r>
                <a:rPr lang="en-US" sz="3199">
                  <a:solidFill>
                    <a:srgbClr val="FFFFFF"/>
                  </a:solidFill>
                  <a:latin typeface="HK Grotesk Medium"/>
                </a:rPr>
                <a:t>January 2020</a:t>
              </a:r>
            </a:p>
          </p:txBody>
        </p:sp>
      </p:gr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620060" y="9483403"/>
            <a:ext cx="2459432" cy="2287272"/>
          </a:xfrm>
          <a:prstGeom prst="rect">
            <a:avLst/>
          </a:prstGeom>
        </p:spPr>
      </p:pic>
      <p:grpSp>
        <p:nvGrpSpPr>
          <p:cNvPr id="7" name="Group 7"/>
          <p:cNvGrpSpPr/>
          <p:nvPr/>
        </p:nvGrpSpPr>
        <p:grpSpPr>
          <a:xfrm>
            <a:off x="11734800" y="11625"/>
            <a:ext cx="6553200" cy="10275375"/>
            <a:chOff x="0" y="0"/>
            <a:chExt cx="24811536" cy="850900"/>
          </a:xfrm>
        </p:grpSpPr>
        <p:sp>
          <p:nvSpPr>
            <p:cNvPr id="8" name="Freeform 8"/>
            <p:cNvSpPr/>
            <p:nvPr/>
          </p:nvSpPr>
          <p:spPr>
            <a:xfrm>
              <a:off x="0" y="0"/>
              <a:ext cx="24811537" cy="850900"/>
            </a:xfrm>
            <a:custGeom>
              <a:avLst/>
              <a:gdLst/>
              <a:ahLst/>
              <a:cxnLst/>
              <a:rect l="l" t="t" r="r" b="b"/>
              <a:pathLst>
                <a:path w="24811537" h="850900">
                  <a:moveTo>
                    <a:pt x="0" y="0"/>
                  </a:moveTo>
                  <a:lnTo>
                    <a:pt x="24811537" y="0"/>
                  </a:lnTo>
                  <a:lnTo>
                    <a:pt x="24811537" y="850900"/>
                  </a:lnTo>
                  <a:lnTo>
                    <a:pt x="0" y="850900"/>
                  </a:lnTo>
                  <a:close/>
                </a:path>
              </a:pathLst>
            </a:custGeom>
            <a:solidFill>
              <a:srgbClr val="FF3408"/>
            </a:solidFill>
          </p:spPr>
        </p:sp>
      </p:grpSp>
      <p:sp>
        <p:nvSpPr>
          <p:cNvPr id="9" name="TextBox 9"/>
          <p:cNvSpPr txBox="1"/>
          <p:nvPr/>
        </p:nvSpPr>
        <p:spPr>
          <a:xfrm>
            <a:off x="926510" y="3398520"/>
            <a:ext cx="13703890" cy="3877985"/>
          </a:xfrm>
          <a:prstGeom prst="rect">
            <a:avLst/>
          </a:prstGeom>
        </p:spPr>
        <p:txBody>
          <a:bodyPr wrap="square" lIns="0" tIns="0" rIns="0" bIns="0" rtlCol="0" anchor="t">
            <a:spAutoFit/>
          </a:bodyPr>
          <a:lstStyle/>
          <a:p>
            <a:pPr>
              <a:lnSpc>
                <a:spcPct val="200000"/>
              </a:lnSpc>
            </a:pPr>
            <a:r>
              <a:rPr lang="en-US" sz="6600" b="1" spc="288"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THƯƠNG HIỆU</a:t>
            </a:r>
            <a:endParaRPr lang="en-US" sz="14400" b="1" spc="288"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ts val="14400"/>
              </a:lnSpc>
            </a:pPr>
            <a:r>
              <a:rPr lang="en-US" sz="14400" spc="288"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PHỞ’S</a:t>
            </a:r>
          </a:p>
        </p:txBody>
      </p:sp>
      <p:sp>
        <p:nvSpPr>
          <p:cNvPr id="10" name="TextBox 10"/>
          <p:cNvSpPr txBox="1"/>
          <p:nvPr/>
        </p:nvSpPr>
        <p:spPr>
          <a:xfrm>
            <a:off x="1028700" y="9745395"/>
            <a:ext cx="6273651" cy="388620"/>
          </a:xfrm>
          <a:prstGeom prst="rect">
            <a:avLst/>
          </a:prstGeom>
        </p:spPr>
        <p:txBody>
          <a:bodyPr lIns="0" tIns="0" rIns="0" bIns="0" rtlCol="0" anchor="t">
            <a:spAutoFit/>
          </a:bodyPr>
          <a:lstStyle/>
          <a:p>
            <a:pPr>
              <a:lnSpc>
                <a:spcPts val="3120"/>
              </a:lnSpc>
            </a:pPr>
            <a:r>
              <a:rPr lang="en-US" sz="2400" spc="105" dirty="0">
                <a:solidFill>
                  <a:srgbClr val="272727"/>
                </a:solidFill>
                <a:latin typeface="HK Grotesk Bold"/>
              </a:rPr>
              <a:t>DECEMBER 2022</a:t>
            </a:r>
          </a:p>
        </p:txBody>
      </p:sp>
      <p:pic>
        <p:nvPicPr>
          <p:cNvPr id="11" name="Picture 11"/>
          <p:cNvPicPr>
            <a:picLocks noChangeAspect="1"/>
          </p:cNvPicPr>
          <p:nvPr/>
        </p:nvPicPr>
        <p:blipFill>
          <a:blip r:embed="rId4"/>
          <a:srcRect/>
          <a:stretch>
            <a:fillRect/>
          </a:stretch>
        </p:blipFill>
        <p:spPr>
          <a:xfrm>
            <a:off x="12039600" y="3924300"/>
            <a:ext cx="5864619" cy="21234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6378" y="1932118"/>
            <a:ext cx="15697200" cy="7402382"/>
            <a:chOff x="0" y="0"/>
            <a:chExt cx="2289855" cy="1352042"/>
          </a:xfrm>
        </p:grpSpPr>
        <p:sp>
          <p:nvSpPr>
            <p:cNvPr id="3" name="Freeform 3"/>
            <p:cNvSpPr/>
            <p:nvPr/>
          </p:nvSpPr>
          <p:spPr>
            <a:xfrm>
              <a:off x="0" y="0"/>
              <a:ext cx="2289855" cy="1352042"/>
            </a:xfrm>
            <a:custGeom>
              <a:avLst/>
              <a:gdLst/>
              <a:ahLst/>
              <a:cxnLst/>
              <a:rect l="l" t="t" r="r" b="b"/>
              <a:pathLst>
                <a:path w="2289855" h="1352042">
                  <a:moveTo>
                    <a:pt x="0" y="0"/>
                  </a:moveTo>
                  <a:lnTo>
                    <a:pt x="2289855" y="0"/>
                  </a:lnTo>
                  <a:lnTo>
                    <a:pt x="2289855" y="1352042"/>
                  </a:lnTo>
                  <a:lnTo>
                    <a:pt x="0" y="1352042"/>
                  </a:lnTo>
                  <a:close/>
                </a:path>
              </a:pathLst>
            </a:custGeom>
            <a:solidFill>
              <a:srgbClr val="FFFF00"/>
            </a:solidFill>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3220"/>
                </a:lnSpc>
              </a:pPr>
              <a:endParaRPr sz="1400"/>
            </a:p>
          </p:txBody>
        </p:sp>
      </p:grpSp>
      <p:sp>
        <p:nvSpPr>
          <p:cNvPr id="5" name="TextBox 5"/>
          <p:cNvSpPr txBox="1"/>
          <p:nvPr/>
        </p:nvSpPr>
        <p:spPr>
          <a:xfrm>
            <a:off x="1533250" y="2928128"/>
            <a:ext cx="14163950" cy="5739648"/>
          </a:xfrm>
          <a:prstGeom prst="rect">
            <a:avLst/>
          </a:prstGeom>
        </p:spPr>
        <p:txBody>
          <a:bodyPr wrap="square" lIns="0" tIns="0" rIns="0" bIns="0" rtlCol="0" anchor="t">
            <a:spAutoFit/>
          </a:bodyPr>
          <a:lstStyle/>
          <a:p>
            <a:pPr marL="863599" lvl="1" indent="-431800" algn="just">
              <a:lnSpc>
                <a:spcPct val="150000"/>
              </a:lnSpc>
              <a:buFont typeface="Arial"/>
              <a:buChar char="•"/>
            </a:pP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Câu</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chuyện</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nhà</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sáng</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lập</a:t>
            </a:r>
            <a:endPar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863599" lvl="1" indent="-431800" algn="just">
              <a:lnSpc>
                <a:spcPct val="150000"/>
              </a:lnSpc>
              <a:buFont typeface="Arial"/>
              <a:buChar char="•"/>
            </a:pP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Câu</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chuyện</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Phở’S</a:t>
            </a:r>
            <a:endPar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863599" lvl="1" indent="-431800" algn="just">
              <a:lnSpc>
                <a:spcPct val="150000"/>
              </a:lnSpc>
              <a:buFont typeface="Arial"/>
              <a:buChar char="•"/>
            </a:pP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Tầm</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nhìn</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Sứ</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mệnh</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Giá</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Trị</a:t>
            </a:r>
            <a:endPar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863599" lvl="1" indent="-431800" algn="just">
              <a:lnSpc>
                <a:spcPct val="150000"/>
              </a:lnSpc>
              <a:buFont typeface="Arial"/>
              <a:buChar char="•"/>
            </a:pP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Lợ</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điểm</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bán</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hàng</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độc</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nhất</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USP) </a:t>
            </a:r>
          </a:p>
          <a:p>
            <a:pPr marL="863599" lvl="1" indent="-431800" algn="just">
              <a:lnSpc>
                <a:spcPct val="150000"/>
              </a:lnSpc>
              <a:buFont typeface="Arial"/>
              <a:buChar char="•"/>
            </a:pP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Định</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vị</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thương</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hiệu</a:t>
            </a:r>
            <a:endPar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863599" lvl="1" indent="-431800" algn="just">
              <a:lnSpc>
                <a:spcPct val="150000"/>
              </a:lnSpc>
              <a:buFont typeface="Arial"/>
              <a:buChar char="•"/>
            </a:pP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Tính</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cách</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thương</a:t>
            </a:r>
            <a:r>
              <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dirty="0" err="1">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rPr>
              <a:t>hiệu</a:t>
            </a:r>
            <a:endParaRPr lang="en-US" sz="3600" dirty="0">
              <a:solidFill>
                <a:srgbClr val="081C36"/>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863599" lvl="1" indent="-431800" algn="just">
              <a:lnSpc>
                <a:spcPct val="150000"/>
              </a:lnSpc>
              <a:buFont typeface="Arial"/>
              <a:buChar char="•"/>
            </a:pP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Các</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dòng</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sản</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phẩm</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của</a:t>
            </a:r>
            <a:r>
              <a:rPr lang="en-US" sz="3600" b="0" i="0" dirty="0">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3600" b="0" i="0" dirty="0" err="1">
                <a:solidFill>
                  <a:srgbClr val="081C36"/>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Phở’S</a:t>
            </a:r>
            <a:endParaRPr lang="en-US" sz="36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nvGrpSpPr>
          <p:cNvPr id="6" name="Group 6"/>
          <p:cNvGrpSpPr/>
          <p:nvPr/>
        </p:nvGrpSpPr>
        <p:grpSpPr>
          <a:xfrm>
            <a:off x="1156378" y="382703"/>
            <a:ext cx="10127042" cy="1291995"/>
            <a:chOff x="0" y="0"/>
            <a:chExt cx="13502723" cy="1722660"/>
          </a:xfrm>
        </p:grpSpPr>
        <p:sp>
          <p:nvSpPr>
            <p:cNvPr id="7" name="TextBox 7"/>
            <p:cNvSpPr txBox="1"/>
            <p:nvPr/>
          </p:nvSpPr>
          <p:spPr>
            <a:xfrm>
              <a:off x="0" y="19050"/>
              <a:ext cx="13502723" cy="996950"/>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Nội</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dung</a:t>
              </a:r>
            </a:p>
          </p:txBody>
        </p:sp>
        <p:sp>
          <p:nvSpPr>
            <p:cNvPr id="8" name="AutoShape 8"/>
            <p:cNvSpPr/>
            <p:nvPr/>
          </p:nvSpPr>
          <p:spPr>
            <a:xfrm>
              <a:off x="0" y="1575633"/>
              <a:ext cx="1004993" cy="147027"/>
            </a:xfrm>
            <a:prstGeom prst="rect">
              <a:avLst/>
            </a:prstGeom>
            <a:solidFill>
              <a:srgbClr val="272727"/>
            </a:solidFill>
          </p:spPr>
        </p:sp>
      </p:grpSp>
      <p:grpSp>
        <p:nvGrpSpPr>
          <p:cNvPr id="9" name="Group 9"/>
          <p:cNvGrpSpPr/>
          <p:nvPr/>
        </p:nvGrpSpPr>
        <p:grpSpPr>
          <a:xfrm>
            <a:off x="0" y="9620985"/>
            <a:ext cx="18288000" cy="666015"/>
            <a:chOff x="0" y="0"/>
            <a:chExt cx="24811536" cy="888020"/>
          </a:xfrm>
        </p:grpSpPr>
        <p:sp>
          <p:nvSpPr>
            <p:cNvPr id="10" name="Freeform 10"/>
            <p:cNvSpPr/>
            <p:nvPr/>
          </p:nvSpPr>
          <p:spPr>
            <a:xfrm>
              <a:off x="0" y="0"/>
              <a:ext cx="24811537" cy="888020"/>
            </a:xfrm>
            <a:custGeom>
              <a:avLst/>
              <a:gdLst/>
              <a:ahLst/>
              <a:cxnLst/>
              <a:rect l="l" t="t" r="r" b="b"/>
              <a:pathLst>
                <a:path w="24811537" h="888020">
                  <a:moveTo>
                    <a:pt x="0" y="0"/>
                  </a:moveTo>
                  <a:lnTo>
                    <a:pt x="24811537" y="0"/>
                  </a:lnTo>
                  <a:lnTo>
                    <a:pt x="24811537" y="888020"/>
                  </a:lnTo>
                  <a:lnTo>
                    <a:pt x="0" y="888020"/>
                  </a:lnTo>
                  <a:close/>
                </a:path>
              </a:pathLst>
            </a:custGeom>
            <a:solidFill>
              <a:srgbClr val="FF3408"/>
            </a:solidFill>
          </p:spPr>
        </p:sp>
      </p:grpSp>
      <p:pic>
        <p:nvPicPr>
          <p:cNvPr id="11" name="Picture 11"/>
          <p:cNvPicPr>
            <a:picLocks noChangeAspect="1"/>
          </p:cNvPicPr>
          <p:nvPr/>
        </p:nvPicPr>
        <p:blipFill>
          <a:blip r:embed="rId2"/>
          <a:srcRect/>
          <a:stretch>
            <a:fillRect/>
          </a:stretch>
        </p:blipFill>
        <p:spPr>
          <a:xfrm>
            <a:off x="16230600" y="9595242"/>
            <a:ext cx="1905000" cy="68976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6789" y="396991"/>
            <a:ext cx="10127042" cy="1277707"/>
            <a:chOff x="0" y="19051"/>
            <a:chExt cx="13502723" cy="1703609"/>
          </a:xfrm>
        </p:grpSpPr>
        <p:sp>
          <p:nvSpPr>
            <p:cNvPr id="3" name="TextBox 3"/>
            <p:cNvSpPr txBox="1"/>
            <p:nvPr/>
          </p:nvSpPr>
          <p:spPr>
            <a:xfrm>
              <a:off x="0" y="19051"/>
              <a:ext cx="13502723" cy="974625"/>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Câu</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chuyện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nhà</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sáng</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lập</a:t>
              </a:r>
              <a:endPar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AutoShape 4"/>
            <p:cNvSpPr/>
            <p:nvPr/>
          </p:nvSpPr>
          <p:spPr>
            <a:xfrm>
              <a:off x="0" y="1575633"/>
              <a:ext cx="1004993" cy="147027"/>
            </a:xfrm>
            <a:prstGeom prst="rect">
              <a:avLst/>
            </a:prstGeom>
            <a:solidFill>
              <a:srgbClr val="272727"/>
            </a:solidFill>
          </p:spPr>
        </p:sp>
      </p:grpSp>
      <p:pic>
        <p:nvPicPr>
          <p:cNvPr id="13" name="Picture 12">
            <a:extLst>
              <a:ext uri="{FF2B5EF4-FFF2-40B4-BE49-F238E27FC236}">
                <a16:creationId xmlns:a16="http://schemas.microsoft.com/office/drawing/2014/main" id="{C8B9BA7F-4357-EA33-350F-7AEDE445A2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270" y="1943100"/>
            <a:ext cx="15163800" cy="77114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6789" y="396991"/>
            <a:ext cx="10127042" cy="1277707"/>
            <a:chOff x="0" y="19051"/>
            <a:chExt cx="13502723" cy="1703609"/>
          </a:xfrm>
        </p:grpSpPr>
        <p:sp>
          <p:nvSpPr>
            <p:cNvPr id="3" name="TextBox 3"/>
            <p:cNvSpPr txBox="1"/>
            <p:nvPr/>
          </p:nvSpPr>
          <p:spPr>
            <a:xfrm>
              <a:off x="0" y="19051"/>
              <a:ext cx="13502723" cy="974625"/>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Câu</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chuyện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của</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Phở</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‘S</a:t>
              </a:r>
            </a:p>
          </p:txBody>
        </p:sp>
        <p:sp>
          <p:nvSpPr>
            <p:cNvPr id="4" name="AutoShape 4"/>
            <p:cNvSpPr/>
            <p:nvPr/>
          </p:nvSpPr>
          <p:spPr>
            <a:xfrm>
              <a:off x="0" y="1575633"/>
              <a:ext cx="1004993" cy="147027"/>
            </a:xfrm>
            <a:prstGeom prst="rect">
              <a:avLst/>
            </a:prstGeom>
            <a:solidFill>
              <a:srgbClr val="272727"/>
            </a:solidFill>
          </p:spPr>
        </p:sp>
      </p:grpSp>
      <p:sp>
        <p:nvSpPr>
          <p:cNvPr id="5" name="TextBox 4">
            <a:extLst>
              <a:ext uri="{FF2B5EF4-FFF2-40B4-BE49-F238E27FC236}">
                <a16:creationId xmlns:a16="http://schemas.microsoft.com/office/drawing/2014/main" id="{9D40F0C9-CE3A-285C-9DB5-3BAEE2863B92}"/>
              </a:ext>
            </a:extLst>
          </p:cNvPr>
          <p:cNvSpPr txBox="1"/>
          <p:nvPr/>
        </p:nvSpPr>
        <p:spPr>
          <a:xfrm>
            <a:off x="990600" y="2400300"/>
            <a:ext cx="16002000" cy="7257371"/>
          </a:xfrm>
          <a:prstGeom prst="rect">
            <a:avLst/>
          </a:prstGeom>
          <a:noFill/>
        </p:spPr>
        <p:txBody>
          <a:bodyPr wrap="square" rtlCol="0">
            <a:spAutoFit/>
          </a:bodyPr>
          <a:lstStyle/>
          <a:p>
            <a:pPr marL="0" marR="0">
              <a:lnSpc>
                <a:spcPct val="115000"/>
              </a:lnSpc>
              <a:spcBef>
                <a:spcPts val="0"/>
              </a:spcBef>
              <a:spcAft>
                <a:spcPts val="0"/>
              </a:spcAft>
            </a:pPr>
            <a:r>
              <a:rPr lang="vi-VN" sz="2400" b="1" i="1" dirty="0">
                <a:solidFill>
                  <a:srgbClr val="FF0000"/>
                </a:solidFill>
                <a:effectLst/>
                <a:latin typeface="Arial" panose="020B0604020202020204" pitchFamily="34" charset="0"/>
                <a:ea typeface="Arial" panose="020B0604020202020204" pitchFamily="34" charset="0"/>
              </a:rPr>
              <a:t>Phở là khởi nguồn, là linh hồn của đại gia đình chúng tôi. </a:t>
            </a:r>
            <a:endParaRPr lang="en-US" sz="2400" b="1" i="1" dirty="0">
              <a:solidFill>
                <a:srgbClr val="FF0000"/>
              </a:solidFill>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endParaRPr lang="en-US" sz="2400" dirty="0">
              <a:latin typeface="Arial" panose="020B0604020202020204" pitchFamily="34" charset="0"/>
              <a:ea typeface="Arial" panose="020B0604020202020204" pitchFamily="34" charset="0"/>
            </a:endParaRPr>
          </a:p>
          <a:p>
            <a:pPr marL="342900" marR="0" indent="-342900">
              <a:lnSpc>
                <a:spcPct val="115000"/>
              </a:lnSpc>
              <a:spcBef>
                <a:spcPts val="0"/>
              </a:spcBef>
              <a:spcAft>
                <a:spcPts val="0"/>
              </a:spcAft>
              <a:buFont typeface="Arial" panose="020B0604020202020204" pitchFamily="34" charset="0"/>
              <a:buChar char="•"/>
            </a:pPr>
            <a:r>
              <a:rPr lang="vi-VN" sz="2400" dirty="0">
                <a:effectLst/>
                <a:latin typeface="Arial" panose="020B0604020202020204" pitchFamily="34" charset="0"/>
                <a:ea typeface="Arial" panose="020B0604020202020204" pitchFamily="34" charset="0"/>
              </a:rPr>
              <a:t>Năm 1982, ông ngoại tôi - ông Trần Cường, mở quán Phở nức tiếng tại Hà Nam - Nam Định.</a:t>
            </a:r>
            <a:endParaRPr lang="en-US" sz="2400" dirty="0">
              <a:effectLst/>
              <a:latin typeface="Arial" panose="020B0604020202020204" pitchFamily="34" charset="0"/>
              <a:ea typeface="Arial" panose="020B0604020202020204" pitchFamily="34" charset="0"/>
            </a:endParaRPr>
          </a:p>
          <a:p>
            <a:pPr marR="0">
              <a:lnSpc>
                <a:spcPct val="115000"/>
              </a:lnSpc>
              <a:spcBef>
                <a:spcPts val="0"/>
              </a:spcBef>
              <a:spcAft>
                <a:spcPts val="0"/>
              </a:spcAft>
            </a:pPr>
            <a:endParaRPr lang="en-US" sz="2400" dirty="0">
              <a:effectLst/>
              <a:latin typeface="Arial" panose="020B0604020202020204" pitchFamily="34" charset="0"/>
              <a:ea typeface="Arial" panose="020B0604020202020204" pitchFamily="34" charset="0"/>
            </a:endParaRPr>
          </a:p>
          <a:p>
            <a:pPr marL="342900" marR="0" indent="-342900">
              <a:lnSpc>
                <a:spcPct val="115000"/>
              </a:lnSpc>
              <a:spcBef>
                <a:spcPts val="0"/>
              </a:spcBef>
              <a:spcAft>
                <a:spcPts val="0"/>
              </a:spcAft>
              <a:buFont typeface="Arial" panose="020B0604020202020204" pitchFamily="34" charset="0"/>
              <a:buChar char="•"/>
            </a:pPr>
            <a:r>
              <a:rPr lang="vi-VN" sz="2400" dirty="0">
                <a:effectLst/>
                <a:latin typeface="Arial" panose="020B0604020202020204" pitchFamily="34" charset="0"/>
                <a:ea typeface="Arial" panose="020B0604020202020204" pitchFamily="34" charset="0"/>
              </a:rPr>
              <a:t>Năm 1992, ông dừng bán Phở, cùng gia đình vào Sài Gòn lập nghiệp. Mẹ tôi - bà Trần Thị Lan tuy có duyên kinh doanh, buôn bán phát đạt nhưng vẫn gìn giữ nghề gia truyền, tôi luyện tay nghề không ngừng, gửi gắm "yêu thương” ấy qua những bữa ăn thật ngon cho chồng con. Tuổi thơ tôi gắn liền với hương vị này vì "vừa dứt sữa là ăn Phở".</a:t>
            </a:r>
            <a:endParaRPr lang="en-US" sz="2400" dirty="0">
              <a:effectLst/>
              <a:latin typeface="Arial" panose="020B0604020202020204" pitchFamily="34" charset="0"/>
              <a:ea typeface="Arial" panose="020B0604020202020204" pitchFamily="34" charset="0"/>
            </a:endParaRPr>
          </a:p>
          <a:p>
            <a:pPr marR="0">
              <a:lnSpc>
                <a:spcPct val="115000"/>
              </a:lnSpc>
              <a:spcBef>
                <a:spcPts val="0"/>
              </a:spcBef>
              <a:spcAft>
                <a:spcPts val="0"/>
              </a:spcAft>
            </a:pPr>
            <a:endParaRPr lang="en-US" sz="2400" dirty="0">
              <a:effectLst/>
              <a:latin typeface="Arial" panose="020B0604020202020204" pitchFamily="34" charset="0"/>
              <a:ea typeface="Arial" panose="020B0604020202020204" pitchFamily="34" charset="0"/>
            </a:endParaRPr>
          </a:p>
          <a:p>
            <a:pPr marL="342900" marR="0" indent="-342900">
              <a:lnSpc>
                <a:spcPct val="115000"/>
              </a:lnSpc>
              <a:spcBef>
                <a:spcPts val="0"/>
              </a:spcBef>
              <a:spcAft>
                <a:spcPts val="0"/>
              </a:spcAft>
              <a:buFont typeface="Arial" panose="020B0604020202020204" pitchFamily="34" charset="0"/>
              <a:buChar char="•"/>
            </a:pPr>
            <a:r>
              <a:rPr lang="vi-VN" sz="2400" dirty="0">
                <a:effectLst/>
                <a:latin typeface="Arial" panose="020B0604020202020204" pitchFamily="34" charset="0"/>
                <a:ea typeface="Arial" panose="020B0604020202020204" pitchFamily="34" charset="0"/>
              </a:rPr>
              <a:t>Năm 2012, thế hệ thứ 3 là con trưởng Nguyễn Tự Tin, con thứ Nguyễn Tiến Hải. Người trong nước, kẻ đến Mỹ, tự thân vừa học vừa làm thêm phục vụ tại các nhà hàng, quán ăn và bén duyên lần nữa với nghề Phở.</a:t>
            </a:r>
            <a:endParaRPr lang="en-US" sz="2400" dirty="0">
              <a:effectLst/>
              <a:latin typeface="Arial" panose="020B0604020202020204" pitchFamily="34" charset="0"/>
              <a:ea typeface="Arial" panose="020B0604020202020204" pitchFamily="34" charset="0"/>
            </a:endParaRPr>
          </a:p>
          <a:p>
            <a:pPr marR="0">
              <a:lnSpc>
                <a:spcPct val="115000"/>
              </a:lnSpc>
              <a:spcBef>
                <a:spcPts val="0"/>
              </a:spcBef>
              <a:spcAft>
                <a:spcPts val="0"/>
              </a:spcAft>
            </a:pPr>
            <a:endParaRPr lang="en-US" sz="2400" dirty="0">
              <a:effectLst/>
              <a:latin typeface="Arial" panose="020B0604020202020204" pitchFamily="34" charset="0"/>
              <a:ea typeface="Arial" panose="020B0604020202020204" pitchFamily="34" charset="0"/>
            </a:endParaRPr>
          </a:p>
          <a:p>
            <a:pPr marL="342900" marR="0" indent="-342900">
              <a:lnSpc>
                <a:spcPct val="115000"/>
              </a:lnSpc>
              <a:spcBef>
                <a:spcPts val="0"/>
              </a:spcBef>
              <a:spcAft>
                <a:spcPts val="0"/>
              </a:spcAft>
              <a:buFont typeface="Arial" panose="020B0604020202020204" pitchFamily="34" charset="0"/>
              <a:buChar char="•"/>
            </a:pPr>
            <a:r>
              <a:rPr lang="vi-VN" sz="2400" dirty="0">
                <a:effectLst/>
                <a:latin typeface="Arial" panose="020B0604020202020204" pitchFamily="34" charset="0"/>
                <a:ea typeface="Arial" panose="020B0604020202020204" pitchFamily="34" charset="0"/>
              </a:rPr>
              <a:t>Năm 2019, chúng tôi cho ra đời món Phở đầu tiên kết hợp với Sâm - Quốc bảo Việt Nam. Thương hiệu là vụ nổ lớn thời kỳ đại dịch Covid khi phục vụ hàng ngàn tô Phở ngon, bổ dưỡng mỗi ngày, chung tay bảo vệ sức khỏe người Việt. Thương hiệu vinh dự được bầu chọn là top 1 "Thương hiệu Phở được yêu thích nhất 2 năm liên tiếp 2019 - 2020”, Hoa Hồi Vàng 2019 (Nguyễn Tiến Hải), Hoa Hồi Vàng 2020 (Nguyễn Tự Tin).</a:t>
            </a:r>
            <a:endParaRPr lang="en-US" sz="2400" dirty="0">
              <a:effectLst/>
              <a:latin typeface="Arial" panose="020B0604020202020204" pitchFamily="34" charset="0"/>
              <a:ea typeface="Arial" panose="020B0604020202020204" pitchFamily="34" charset="0"/>
            </a:endParaRPr>
          </a:p>
          <a:p>
            <a:endParaRPr lang="en-US" sz="2400" dirty="0"/>
          </a:p>
        </p:txBody>
      </p:sp>
    </p:spTree>
    <p:extLst>
      <p:ext uri="{BB962C8B-B14F-4D97-AF65-F5344CB8AC3E}">
        <p14:creationId xmlns:p14="http://schemas.microsoft.com/office/powerpoint/2010/main" val="1841035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6789" y="396991"/>
            <a:ext cx="10127042" cy="1277707"/>
            <a:chOff x="0" y="19051"/>
            <a:chExt cx="13502723" cy="1703609"/>
          </a:xfrm>
        </p:grpSpPr>
        <p:sp>
          <p:nvSpPr>
            <p:cNvPr id="3" name="TextBox 3"/>
            <p:cNvSpPr txBox="1"/>
            <p:nvPr/>
          </p:nvSpPr>
          <p:spPr>
            <a:xfrm>
              <a:off x="0" y="19051"/>
              <a:ext cx="13502723" cy="974625"/>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Tầm</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nhìn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Sứ</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mệnh</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Giá</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trị</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cốt</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lõi</a:t>
              </a:r>
              <a:endPar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AutoShape 4"/>
            <p:cNvSpPr/>
            <p:nvPr/>
          </p:nvSpPr>
          <p:spPr>
            <a:xfrm>
              <a:off x="0" y="1575633"/>
              <a:ext cx="1004993" cy="147027"/>
            </a:xfrm>
            <a:prstGeom prst="rect">
              <a:avLst/>
            </a:prstGeom>
            <a:solidFill>
              <a:srgbClr val="272727"/>
            </a:solidFill>
          </p:spPr>
        </p:sp>
      </p:grpSp>
      <p:sp>
        <p:nvSpPr>
          <p:cNvPr id="5" name="TextBox 4">
            <a:extLst>
              <a:ext uri="{FF2B5EF4-FFF2-40B4-BE49-F238E27FC236}">
                <a16:creationId xmlns:a16="http://schemas.microsoft.com/office/drawing/2014/main" id="{9D40F0C9-CE3A-285C-9DB5-3BAEE2863B92}"/>
              </a:ext>
            </a:extLst>
          </p:cNvPr>
          <p:cNvSpPr txBox="1"/>
          <p:nvPr/>
        </p:nvSpPr>
        <p:spPr>
          <a:xfrm>
            <a:off x="990600" y="2400300"/>
            <a:ext cx="14325600" cy="6711389"/>
          </a:xfrm>
          <a:prstGeom prst="rect">
            <a:avLst/>
          </a:prstGeom>
          <a:noFill/>
        </p:spPr>
        <p:txBody>
          <a:bodyPr wrap="square" rtlCol="0">
            <a:spAutoFit/>
          </a:bodyPr>
          <a:lstStyle/>
          <a:p>
            <a:pPr>
              <a:lnSpc>
                <a:spcPct val="150000"/>
              </a:lnSpc>
            </a:pPr>
            <a:r>
              <a:rPr lang="vi-VN" sz="3600" b="1" i="0" dirty="0">
                <a:solidFill>
                  <a:srgbClr val="FF0000"/>
                </a:solidFill>
                <a:effectLst/>
                <a:latin typeface="SegoeuiPc"/>
              </a:rPr>
              <a:t>Vision</a:t>
            </a:r>
            <a:r>
              <a:rPr lang="en-US" sz="3600" b="1" i="0" dirty="0">
                <a:solidFill>
                  <a:srgbClr val="FF0000"/>
                </a:solidFill>
                <a:effectLst/>
                <a:latin typeface="SegoeuiPc"/>
              </a:rPr>
              <a:t> – </a:t>
            </a:r>
            <a:r>
              <a:rPr lang="en-US" sz="3600" b="1" i="0" dirty="0" err="1">
                <a:solidFill>
                  <a:srgbClr val="FF0000"/>
                </a:solidFill>
                <a:effectLst/>
                <a:latin typeface="SegoeuiPc"/>
              </a:rPr>
              <a:t>Tầm</a:t>
            </a:r>
            <a:r>
              <a:rPr lang="en-US" sz="3600" b="1" i="0" dirty="0">
                <a:solidFill>
                  <a:srgbClr val="FF0000"/>
                </a:solidFill>
                <a:effectLst/>
                <a:latin typeface="SegoeuiPc"/>
              </a:rPr>
              <a:t> </a:t>
            </a:r>
            <a:r>
              <a:rPr lang="en-US" sz="3600" b="1" i="0" dirty="0" err="1">
                <a:solidFill>
                  <a:srgbClr val="FF0000"/>
                </a:solidFill>
                <a:effectLst/>
                <a:latin typeface="SegoeuiPc"/>
              </a:rPr>
              <a:t>nhìn</a:t>
            </a:r>
            <a:r>
              <a:rPr lang="vi-VN" sz="3600" b="1" i="0" dirty="0">
                <a:solidFill>
                  <a:srgbClr val="FF0000"/>
                </a:solidFill>
                <a:effectLst/>
                <a:latin typeface="SegoeuiPc"/>
              </a:rPr>
              <a:t>: </a:t>
            </a:r>
            <a:endParaRPr lang="en-US" sz="3600" b="1" i="0" dirty="0">
              <a:solidFill>
                <a:srgbClr val="FF0000"/>
              </a:solidFill>
              <a:effectLst/>
              <a:latin typeface="SegoeuiPc"/>
            </a:endParaRPr>
          </a:p>
          <a:p>
            <a:pPr>
              <a:lnSpc>
                <a:spcPct val="200000"/>
              </a:lnSpc>
            </a:pPr>
            <a:r>
              <a:rPr lang="vi-VN" sz="2400" b="0" i="0" dirty="0">
                <a:solidFill>
                  <a:srgbClr val="081C36"/>
                </a:solidFill>
                <a:effectLst/>
                <a:latin typeface="SegoeuiPc"/>
              </a:rPr>
              <a:t>Trở thành thương hiệu đại sứ của văn hoá ẩm thực phở Việt Nam trên toàn thế giới </a:t>
            </a:r>
            <a:endParaRPr lang="en-US" sz="2400" dirty="0">
              <a:solidFill>
                <a:srgbClr val="081C36"/>
              </a:solidFill>
              <a:latin typeface="SegoeuiPc"/>
            </a:endParaRPr>
          </a:p>
          <a:p>
            <a:pPr>
              <a:lnSpc>
                <a:spcPct val="150000"/>
              </a:lnSpc>
            </a:pPr>
            <a:r>
              <a:rPr lang="vi-VN" sz="3600" b="1" dirty="0">
                <a:solidFill>
                  <a:srgbClr val="FF0000"/>
                </a:solidFill>
                <a:latin typeface="SegoeuiPc"/>
              </a:rPr>
              <a:t>Mis</a:t>
            </a:r>
            <a:r>
              <a:rPr lang="en-US" sz="3600" b="1" dirty="0">
                <a:solidFill>
                  <a:srgbClr val="FF0000"/>
                </a:solidFill>
                <a:latin typeface="SegoeuiPc"/>
              </a:rPr>
              <a:t>s</a:t>
            </a:r>
            <a:r>
              <a:rPr lang="vi-VN" sz="3600" b="1" dirty="0">
                <a:solidFill>
                  <a:srgbClr val="FF0000"/>
                </a:solidFill>
                <a:latin typeface="SegoeuiPc"/>
              </a:rPr>
              <a:t>ion</a:t>
            </a:r>
            <a:r>
              <a:rPr lang="en-US" sz="3600" b="1" dirty="0">
                <a:solidFill>
                  <a:srgbClr val="FF0000"/>
                </a:solidFill>
                <a:latin typeface="SegoeuiPc"/>
              </a:rPr>
              <a:t> – </a:t>
            </a:r>
            <a:r>
              <a:rPr lang="en-US" sz="3600" b="1" dirty="0" err="1">
                <a:solidFill>
                  <a:srgbClr val="FF0000"/>
                </a:solidFill>
                <a:latin typeface="SegoeuiPc"/>
              </a:rPr>
              <a:t>Sứ</a:t>
            </a:r>
            <a:r>
              <a:rPr lang="en-US" sz="3600" b="1" dirty="0">
                <a:solidFill>
                  <a:srgbClr val="FF0000"/>
                </a:solidFill>
                <a:latin typeface="SegoeuiPc"/>
              </a:rPr>
              <a:t> </a:t>
            </a:r>
            <a:r>
              <a:rPr lang="en-US" sz="3600" b="1" dirty="0" err="1">
                <a:solidFill>
                  <a:srgbClr val="FF0000"/>
                </a:solidFill>
                <a:latin typeface="SegoeuiPc"/>
              </a:rPr>
              <a:t>mệnh</a:t>
            </a:r>
            <a:r>
              <a:rPr lang="vi-VN" sz="3600" b="1" dirty="0">
                <a:solidFill>
                  <a:srgbClr val="FF0000"/>
                </a:solidFill>
                <a:latin typeface="SegoeuiPc"/>
              </a:rPr>
              <a:t>: </a:t>
            </a:r>
            <a:endParaRPr lang="en-US" sz="3600" b="1" dirty="0">
              <a:solidFill>
                <a:srgbClr val="FF0000"/>
              </a:solidFill>
              <a:latin typeface="SegoeuiPc"/>
            </a:endParaRPr>
          </a:p>
          <a:p>
            <a:pPr>
              <a:lnSpc>
                <a:spcPct val="150000"/>
              </a:lnSpc>
            </a:pPr>
            <a:r>
              <a:rPr lang="vi-VN" sz="2400" b="0" i="0" dirty="0">
                <a:solidFill>
                  <a:srgbClr val="081C36"/>
                </a:solidFill>
                <a:effectLst/>
                <a:latin typeface="SegoeuiPc"/>
              </a:rPr>
              <a:t>Đưa trải nghiệm văn hoá và ẩm thực phở Việt Nam ngon-lành-bổ dưỡng nhất đến với người tiêu dùng toàn cầu, làm cầu nối giới thiệu và kết nối văn hoá, du lịch, nông nghiệp Việt Nam với thế giới. </a:t>
            </a:r>
            <a:endParaRPr lang="en-US" sz="2400" dirty="0">
              <a:solidFill>
                <a:srgbClr val="081C36"/>
              </a:solidFill>
              <a:latin typeface="SegoeuiPc"/>
            </a:endParaRPr>
          </a:p>
          <a:p>
            <a:pPr>
              <a:lnSpc>
                <a:spcPct val="150000"/>
              </a:lnSpc>
            </a:pPr>
            <a:r>
              <a:rPr lang="en-US" sz="3600" b="1" dirty="0">
                <a:solidFill>
                  <a:srgbClr val="FF0000"/>
                </a:solidFill>
                <a:latin typeface="SegoeuiPc"/>
              </a:rPr>
              <a:t>Value – </a:t>
            </a:r>
            <a:r>
              <a:rPr lang="vi-VN" sz="3600" b="1" dirty="0">
                <a:solidFill>
                  <a:srgbClr val="FF0000"/>
                </a:solidFill>
                <a:latin typeface="SegoeuiPc"/>
              </a:rPr>
              <a:t>Giá trị cốt lõi: </a:t>
            </a:r>
            <a:endParaRPr lang="en-US" sz="3600" b="1" dirty="0">
              <a:solidFill>
                <a:srgbClr val="FF0000"/>
              </a:solidFill>
              <a:latin typeface="SegoeuiPc"/>
            </a:endParaRPr>
          </a:p>
          <a:p>
            <a:pPr marL="342900" indent="-342900">
              <a:lnSpc>
                <a:spcPct val="150000"/>
              </a:lnSpc>
              <a:buFont typeface="Arial" panose="020B0604020202020204" pitchFamily="34" charset="0"/>
              <a:buChar char="•"/>
            </a:pPr>
            <a:r>
              <a:rPr lang="vi-VN" sz="2400" b="0" i="0" dirty="0">
                <a:solidFill>
                  <a:srgbClr val="081C36"/>
                </a:solidFill>
                <a:effectLst/>
                <a:latin typeface="SegoeuiPc"/>
              </a:rPr>
              <a:t>Yêu thương và giữ gìn giá trị văn hoá truyền thống dân tộc</a:t>
            </a:r>
            <a:endParaRPr lang="en-US" sz="2400" b="0" i="0" dirty="0">
              <a:solidFill>
                <a:srgbClr val="081C36"/>
              </a:solidFill>
              <a:effectLst/>
              <a:latin typeface="SegoeuiPc"/>
            </a:endParaRPr>
          </a:p>
          <a:p>
            <a:pPr marL="342900" indent="-342900">
              <a:lnSpc>
                <a:spcPct val="150000"/>
              </a:lnSpc>
              <a:buFont typeface="Arial" panose="020B0604020202020204" pitchFamily="34" charset="0"/>
              <a:buChar char="•"/>
            </a:pPr>
            <a:r>
              <a:rPr lang="vi-VN" sz="2400" b="0" i="0" dirty="0">
                <a:solidFill>
                  <a:srgbClr val="081C36"/>
                </a:solidFill>
                <a:effectLst/>
                <a:latin typeface="SegoeuiPc"/>
              </a:rPr>
              <a:t>Luôn quan tâm, chia sẻ, kết nối, lan toả lợi ích về sức khoẻ đến mọi người </a:t>
            </a:r>
            <a:endParaRPr lang="en-US" sz="2400" b="0" i="0" dirty="0">
              <a:solidFill>
                <a:srgbClr val="081C36"/>
              </a:solidFill>
              <a:effectLst/>
              <a:latin typeface="SegoeuiPc"/>
            </a:endParaRPr>
          </a:p>
          <a:p>
            <a:pPr marL="342900" indent="-342900">
              <a:lnSpc>
                <a:spcPct val="150000"/>
              </a:lnSpc>
              <a:buFont typeface="Arial" panose="020B0604020202020204" pitchFamily="34" charset="0"/>
              <a:buChar char="•"/>
            </a:pPr>
            <a:r>
              <a:rPr lang="vi-VN" sz="2400" b="0" i="0" dirty="0">
                <a:solidFill>
                  <a:srgbClr val="081C36"/>
                </a:solidFill>
                <a:effectLst/>
                <a:latin typeface="SegoeuiPc"/>
              </a:rPr>
              <a:t>Hướng đến sự xuất sắc, linh hoạt và sáng tạo trong công việc </a:t>
            </a:r>
            <a:endParaRPr lang="en-US" sz="2400" b="0" i="0" dirty="0">
              <a:solidFill>
                <a:srgbClr val="081C36"/>
              </a:solidFill>
              <a:effectLst/>
              <a:latin typeface="SegoeuiPc"/>
            </a:endParaRPr>
          </a:p>
          <a:p>
            <a:pPr marL="342900" indent="-342900">
              <a:lnSpc>
                <a:spcPct val="150000"/>
              </a:lnSpc>
              <a:buFont typeface="Arial" panose="020B0604020202020204" pitchFamily="34" charset="0"/>
              <a:buChar char="•"/>
            </a:pPr>
            <a:r>
              <a:rPr lang="vi-VN" sz="2400" b="0" i="0" dirty="0">
                <a:solidFill>
                  <a:srgbClr val="081C36"/>
                </a:solidFill>
                <a:effectLst/>
                <a:latin typeface="SegoeuiPc"/>
              </a:rPr>
              <a:t>Luôn cam kết và hướng đến sự phát triền bền vững</a:t>
            </a:r>
            <a:endParaRPr lang="en-US" sz="2400" dirty="0"/>
          </a:p>
        </p:txBody>
      </p:sp>
    </p:spTree>
    <p:extLst>
      <p:ext uri="{BB962C8B-B14F-4D97-AF65-F5344CB8AC3E}">
        <p14:creationId xmlns:p14="http://schemas.microsoft.com/office/powerpoint/2010/main" val="711186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24BE87D1-358C-2055-F4E4-DF9A84422429}"/>
              </a:ext>
            </a:extLst>
          </p:cNvPr>
          <p:cNvSpPr txBox="1"/>
          <p:nvPr/>
        </p:nvSpPr>
        <p:spPr>
          <a:xfrm>
            <a:off x="1176789" y="396991"/>
            <a:ext cx="10127042" cy="730969"/>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Lợi</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điểm</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bán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hàng</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độc</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nhất</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 USP </a:t>
            </a:r>
          </a:p>
        </p:txBody>
      </p:sp>
      <p:sp>
        <p:nvSpPr>
          <p:cNvPr id="3" name="AutoShape 4">
            <a:extLst>
              <a:ext uri="{FF2B5EF4-FFF2-40B4-BE49-F238E27FC236}">
                <a16:creationId xmlns:a16="http://schemas.microsoft.com/office/drawing/2014/main" id="{0A0795A0-B50C-32FC-74FF-78C7943F8518}"/>
              </a:ext>
            </a:extLst>
          </p:cNvPr>
          <p:cNvSpPr/>
          <p:nvPr/>
        </p:nvSpPr>
        <p:spPr>
          <a:xfrm>
            <a:off x="1176789" y="1564428"/>
            <a:ext cx="753745" cy="110270"/>
          </a:xfrm>
          <a:prstGeom prst="rect">
            <a:avLst/>
          </a:prstGeom>
          <a:solidFill>
            <a:srgbClr val="272727"/>
          </a:solidFill>
        </p:spPr>
      </p:sp>
      <p:graphicFrame>
        <p:nvGraphicFramePr>
          <p:cNvPr id="5" name="Diagram 4">
            <a:extLst>
              <a:ext uri="{FF2B5EF4-FFF2-40B4-BE49-F238E27FC236}">
                <a16:creationId xmlns:a16="http://schemas.microsoft.com/office/drawing/2014/main" id="{7C43A77E-B824-9603-9084-7303D7B26348}"/>
              </a:ext>
            </a:extLst>
          </p:cNvPr>
          <p:cNvGraphicFramePr/>
          <p:nvPr>
            <p:extLst>
              <p:ext uri="{D42A27DB-BD31-4B8C-83A1-F6EECF244321}">
                <p14:modId xmlns:p14="http://schemas.microsoft.com/office/powerpoint/2010/main" val="2051107389"/>
              </p:ext>
            </p:extLst>
          </p:nvPr>
        </p:nvGraphicFramePr>
        <p:xfrm>
          <a:off x="6019800" y="2247900"/>
          <a:ext cx="10668000" cy="695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5CE5F366-BFE1-92BE-814B-6F9A05D3230F}"/>
              </a:ext>
            </a:extLst>
          </p:cNvPr>
          <p:cNvPicPr>
            <a:picLocks noChangeAspect="1"/>
          </p:cNvPicPr>
          <p:nvPr/>
        </p:nvPicPr>
        <p:blipFill>
          <a:blip r:embed="rId7"/>
          <a:stretch>
            <a:fillRect/>
          </a:stretch>
        </p:blipFill>
        <p:spPr>
          <a:xfrm>
            <a:off x="838200" y="4152900"/>
            <a:ext cx="4953000" cy="33484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81796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6378" y="396991"/>
            <a:ext cx="14159822" cy="1277707"/>
            <a:chOff x="0" y="19051"/>
            <a:chExt cx="18879763" cy="1703609"/>
          </a:xfrm>
        </p:grpSpPr>
        <p:sp>
          <p:nvSpPr>
            <p:cNvPr id="3" name="TextBox 3"/>
            <p:cNvSpPr txBox="1"/>
            <p:nvPr/>
          </p:nvSpPr>
          <p:spPr>
            <a:xfrm>
              <a:off x="0" y="19051"/>
              <a:ext cx="18879763" cy="979841"/>
            </a:xfrm>
            <a:prstGeom prst="rect">
              <a:avLst/>
            </a:prstGeom>
          </p:spPr>
          <p:txBody>
            <a:bodyPr wrap="square"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Định</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vị</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thương</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hiệu</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 Brand Positioning</a:t>
              </a:r>
            </a:p>
          </p:txBody>
        </p:sp>
        <p:sp>
          <p:nvSpPr>
            <p:cNvPr id="4" name="AutoShape 4"/>
            <p:cNvSpPr/>
            <p:nvPr/>
          </p:nvSpPr>
          <p:spPr>
            <a:xfrm>
              <a:off x="0" y="1575633"/>
              <a:ext cx="1004993" cy="147027"/>
            </a:xfrm>
            <a:prstGeom prst="rect">
              <a:avLst/>
            </a:prstGeom>
            <a:solidFill>
              <a:srgbClr val="272727"/>
            </a:solidFill>
          </p:spPr>
        </p:sp>
      </p:grpSp>
      <p:grpSp>
        <p:nvGrpSpPr>
          <p:cNvPr id="9" name="Group 9"/>
          <p:cNvGrpSpPr>
            <a:grpSpLocks noChangeAspect="1"/>
          </p:cNvGrpSpPr>
          <p:nvPr/>
        </p:nvGrpSpPr>
        <p:grpSpPr>
          <a:xfrm>
            <a:off x="1993739" y="5981700"/>
            <a:ext cx="4826787" cy="2715034"/>
            <a:chOff x="0" y="0"/>
            <a:chExt cx="11289030" cy="6350000"/>
          </a:xfrm>
        </p:grpSpPr>
        <p:sp>
          <p:nvSpPr>
            <p:cNvPr id="10" name="Freeform 10"/>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9293" b="-9293"/>
              </a:stretch>
            </a:blipFill>
          </p:spPr>
        </p:sp>
      </p:grpSp>
      <p:grpSp>
        <p:nvGrpSpPr>
          <p:cNvPr id="11" name="Group 11"/>
          <p:cNvGrpSpPr/>
          <p:nvPr/>
        </p:nvGrpSpPr>
        <p:grpSpPr>
          <a:xfrm>
            <a:off x="1752600" y="2399927"/>
            <a:ext cx="6852139" cy="3257735"/>
            <a:chOff x="1983014" y="265941"/>
            <a:chExt cx="7025376" cy="4343648"/>
          </a:xfrm>
        </p:grpSpPr>
        <p:sp>
          <p:nvSpPr>
            <p:cNvPr id="12" name="TextBox 12"/>
            <p:cNvSpPr txBox="1"/>
            <p:nvPr/>
          </p:nvSpPr>
          <p:spPr>
            <a:xfrm>
              <a:off x="1983014" y="1642537"/>
              <a:ext cx="6765471" cy="2967052"/>
            </a:xfrm>
            <a:prstGeom prst="rect">
              <a:avLst/>
            </a:prstGeom>
          </p:spPr>
          <p:txBody>
            <a:bodyPr lIns="0" tIns="0" rIns="0" bIns="0" rtlCol="0" anchor="t">
              <a:spAutoFit/>
            </a:bodyPr>
            <a:lstStyle/>
            <a:p>
              <a:pPr marL="539749" lvl="1" indent="-269875">
                <a:lnSpc>
                  <a:spcPts val="3499"/>
                </a:lnSpc>
                <a:buFont typeface="Arial"/>
                <a:buChar char="•"/>
              </a:pP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Gia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đình</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nhân</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viên</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văn</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phòng</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có</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mức</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thu</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nhập</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tầm</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trung</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trở</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lên</a:t>
              </a:r>
              <a:endPar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539749" lvl="1" indent="-269875">
                <a:lnSpc>
                  <a:spcPts val="3499"/>
                </a:lnSpc>
                <a:buFont typeface="Arial"/>
                <a:buChar char="•"/>
              </a:pP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Nguời</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nước</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ngoài</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Hàn</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Quốc</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ở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khu</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vực</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Phú</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Mỹ</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Hưng</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gần</a:t>
              </a:r>
              <a:r>
                <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99"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quán</a:t>
              </a:r>
              <a:endParaRPr lang="en-US" sz="2499"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3" name="TextBox 13"/>
            <p:cNvSpPr txBox="1"/>
            <p:nvPr/>
          </p:nvSpPr>
          <p:spPr>
            <a:xfrm>
              <a:off x="2242919" y="265941"/>
              <a:ext cx="6765471" cy="652828"/>
            </a:xfrm>
            <a:prstGeom prst="rect">
              <a:avLst/>
            </a:prstGeom>
          </p:spPr>
          <p:txBody>
            <a:bodyPr lIns="0" tIns="0" rIns="0" bIns="0" rtlCol="0" anchor="t">
              <a:spAutoFit/>
            </a:bodyPr>
            <a:lstStyle/>
            <a:p>
              <a:pPr>
                <a:lnSpc>
                  <a:spcPts val="4200"/>
                </a:lnSpc>
              </a:pPr>
              <a:r>
                <a:rPr lang="en-US" sz="3000" b="1" dirty="0">
                  <a:solidFill>
                    <a:srgbClr val="FF0000"/>
                  </a:solidFill>
                  <a:latin typeface="Microsoft Sans Serif" panose="020B0604020202020204" pitchFamily="34" charset="0"/>
                  <a:ea typeface="Microsoft Sans Serif" panose="020B0604020202020204" pitchFamily="34" charset="0"/>
                  <a:cs typeface="Microsoft Sans Serif" panose="020B0604020202020204" pitchFamily="34" charset="0"/>
                </a:rPr>
                <a:t>PHỞ'S DÀNH CHO AI</a:t>
              </a:r>
            </a:p>
          </p:txBody>
        </p:sp>
      </p:grpSp>
      <p:sp>
        <p:nvSpPr>
          <p:cNvPr id="21" name="TextBox 13">
            <a:extLst>
              <a:ext uri="{FF2B5EF4-FFF2-40B4-BE49-F238E27FC236}">
                <a16:creationId xmlns:a16="http://schemas.microsoft.com/office/drawing/2014/main" id="{0332475B-4A8F-1394-809A-23CACE33A148}"/>
              </a:ext>
            </a:extLst>
          </p:cNvPr>
          <p:cNvSpPr txBox="1"/>
          <p:nvPr/>
        </p:nvSpPr>
        <p:spPr>
          <a:xfrm>
            <a:off x="10134600" y="2370719"/>
            <a:ext cx="5074104" cy="492379"/>
          </a:xfrm>
          <a:prstGeom prst="rect">
            <a:avLst/>
          </a:prstGeom>
        </p:spPr>
        <p:txBody>
          <a:bodyPr lIns="0" tIns="0" rIns="0" bIns="0" rtlCol="0" anchor="t">
            <a:spAutoFit/>
          </a:bodyPr>
          <a:lstStyle/>
          <a:p>
            <a:pPr>
              <a:lnSpc>
                <a:spcPts val="4200"/>
              </a:lnSpc>
            </a:pPr>
            <a:r>
              <a:rPr lang="en-US" sz="3000" b="1" dirty="0">
                <a:solidFill>
                  <a:srgbClr val="FF0000"/>
                </a:solidFill>
                <a:latin typeface="Microsoft Sans Serif" panose="020B0604020202020204" pitchFamily="34" charset="0"/>
                <a:ea typeface="Microsoft Sans Serif" panose="020B0604020202020204" pitchFamily="34" charset="0"/>
                <a:cs typeface="Microsoft Sans Serif" panose="020B0604020202020204" pitchFamily="34" charset="0"/>
              </a:rPr>
              <a:t>ĐỊNH VỊ PHỞ'S</a:t>
            </a:r>
          </a:p>
        </p:txBody>
      </p:sp>
      <p:sp>
        <p:nvSpPr>
          <p:cNvPr id="22" name="TextBox 12">
            <a:extLst>
              <a:ext uri="{FF2B5EF4-FFF2-40B4-BE49-F238E27FC236}">
                <a16:creationId xmlns:a16="http://schemas.microsoft.com/office/drawing/2014/main" id="{CE99B5C4-BFC7-683F-43CA-162F1B06F3C7}"/>
              </a:ext>
            </a:extLst>
          </p:cNvPr>
          <p:cNvSpPr txBox="1"/>
          <p:nvPr/>
        </p:nvSpPr>
        <p:spPr>
          <a:xfrm>
            <a:off x="9601200" y="3453939"/>
            <a:ext cx="7924800" cy="5423344"/>
          </a:xfrm>
          <a:prstGeom prst="rect">
            <a:avLst/>
          </a:prstGeom>
        </p:spPr>
        <p:txBody>
          <a:bodyPr wrap="square" lIns="0" tIns="0" rIns="0" bIns="0" rtlCol="0" anchor="t">
            <a:spAutoFit/>
          </a:bodyPr>
          <a:lstStyle/>
          <a:p>
            <a:pPr lvl="1">
              <a:lnSpc>
                <a:spcPct val="150000"/>
              </a:lnSpc>
              <a:spcBef>
                <a:spcPts val="600"/>
              </a:spcBef>
              <a:spcAft>
                <a:spcPts val="600"/>
              </a:spcAft>
            </a:pP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Phở’S</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là</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chuỗi</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nhượng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quyền</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thương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hiệu</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Phở</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tại</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Việt</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Nam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và</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Quốc</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tế</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phở</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định</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hướng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tốt</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cho</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sức</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khỏe</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mang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đậm</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chất</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văn</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hóa</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dân</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tộc</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phù</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hợp</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với</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phong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cách</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dưỡng</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000"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sinh</a:t>
            </a:r>
            <a:r>
              <a:rPr lang="en-US" sz="4000"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6377" y="408896"/>
            <a:ext cx="13175707" cy="1461939"/>
            <a:chOff x="0" y="28575"/>
            <a:chExt cx="13502723" cy="1949252"/>
          </a:xfrm>
        </p:grpSpPr>
        <p:sp>
          <p:nvSpPr>
            <p:cNvPr id="3" name="TextBox 3"/>
            <p:cNvSpPr txBox="1"/>
            <p:nvPr/>
          </p:nvSpPr>
          <p:spPr>
            <a:xfrm>
              <a:off x="0" y="28575"/>
              <a:ext cx="13502723" cy="1949252"/>
            </a:xfrm>
            <a:prstGeom prst="rect">
              <a:avLst/>
            </a:prstGeom>
          </p:spPr>
          <p:txBody>
            <a:bodyPr lIns="0" tIns="0" rIns="0" bIns="0" rtlCol="0" anchor="t">
              <a:spAutoFit/>
            </a:bodyPr>
            <a:lstStyle/>
            <a:p>
              <a:pPr>
                <a:lnSpc>
                  <a:spcPts val="5699"/>
                </a:lnSpc>
              </a:pPr>
              <a:r>
                <a:rPr lang="en-US" sz="4999"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Tính</a:t>
              </a:r>
              <a:r>
                <a:rPr lang="en-US" sz="4999"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999"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cách</a:t>
              </a:r>
              <a:r>
                <a:rPr lang="en-US" sz="4999"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999"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thương</a:t>
              </a:r>
              <a:r>
                <a:rPr lang="en-US" sz="4999"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4999"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hiệu</a:t>
              </a:r>
              <a:r>
                <a:rPr lang="en-US" sz="4999"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 Brand Personality</a:t>
              </a:r>
            </a:p>
          </p:txBody>
        </p:sp>
        <p:sp>
          <p:nvSpPr>
            <p:cNvPr id="4" name="AutoShape 4"/>
            <p:cNvSpPr/>
            <p:nvPr/>
          </p:nvSpPr>
          <p:spPr>
            <a:xfrm>
              <a:off x="0" y="1562933"/>
              <a:ext cx="1004993" cy="147027"/>
            </a:xfrm>
            <a:prstGeom prst="rect">
              <a:avLst/>
            </a:prstGeom>
            <a:solidFill>
              <a:srgbClr val="272727"/>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433322" y="2436675"/>
            <a:ext cx="2459432" cy="2287272"/>
          </a:xfrm>
          <a:prstGeom prst="rect">
            <a:avLst/>
          </a:prstGeom>
        </p:spPr>
      </p:pic>
      <p:grpSp>
        <p:nvGrpSpPr>
          <p:cNvPr id="9" name="Group 9"/>
          <p:cNvGrpSpPr/>
          <p:nvPr/>
        </p:nvGrpSpPr>
        <p:grpSpPr>
          <a:xfrm>
            <a:off x="2216615" y="2379476"/>
            <a:ext cx="3041849" cy="3055484"/>
            <a:chOff x="1813" y="0"/>
            <a:chExt cx="809173" cy="812800"/>
          </a:xfrm>
          <a:solidFill>
            <a:srgbClr val="FFFF00"/>
          </a:solidFill>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grpFill/>
          </p:spPr>
        </p:sp>
        <p:sp>
          <p:nvSpPr>
            <p:cNvPr id="11" name="TextBox 11"/>
            <p:cNvSpPr txBox="1"/>
            <p:nvPr/>
          </p:nvSpPr>
          <p:spPr>
            <a:xfrm>
              <a:off x="72364" y="54486"/>
              <a:ext cx="660400" cy="688975"/>
            </a:xfrm>
            <a:prstGeom prst="rect">
              <a:avLst/>
            </a:prstGeom>
            <a:noFill/>
          </p:spPr>
          <p:txBody>
            <a:bodyPr lIns="50800" tIns="50800" rIns="50800" bIns="50800" rtlCol="0" anchor="ctr"/>
            <a:lstStyle/>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NĂNG ĐỘNG, SÁNG TẠO</a:t>
              </a:r>
            </a:p>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THÍCH TRẢI NGHIỆM YẾU TỐ MỚI </a:t>
              </a:r>
            </a:p>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p:txBody>
        </p:sp>
      </p:grpSp>
      <p:grpSp>
        <p:nvGrpSpPr>
          <p:cNvPr id="17" name="Group 17"/>
          <p:cNvGrpSpPr/>
          <p:nvPr/>
        </p:nvGrpSpPr>
        <p:grpSpPr>
          <a:xfrm>
            <a:off x="11283421" y="5720382"/>
            <a:ext cx="3055484" cy="3055484"/>
            <a:chOff x="0" y="0"/>
            <a:chExt cx="812800" cy="812800"/>
          </a:xfrm>
          <a:solidFill>
            <a:srgbClr val="FFFF00"/>
          </a:solidFill>
        </p:grpSpPr>
        <p:sp>
          <p:nvSpPr>
            <p:cNvPr id="18" name="Freeform 1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grpFill/>
          </p:spPr>
        </p:sp>
        <p:sp>
          <p:nvSpPr>
            <p:cNvPr id="19" name="TextBox 19"/>
            <p:cNvSpPr txBox="1"/>
            <p:nvPr/>
          </p:nvSpPr>
          <p:spPr>
            <a:xfrm>
              <a:off x="76200" y="47625"/>
              <a:ext cx="660400" cy="688975"/>
            </a:xfrm>
            <a:prstGeom prst="rect">
              <a:avLst/>
            </a:prstGeom>
            <a:noFill/>
          </p:spPr>
          <p:txBody>
            <a:bodyPr lIns="50800" tIns="50800" rIns="50800" bIns="50800" rtlCol="0" anchor="ctr"/>
            <a:lstStyle/>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HƯỚNG ĐẾN GIÁ TRỊ TÍCH CỰC</a:t>
              </a:r>
            </a:p>
          </p:txBody>
        </p:sp>
      </p:grpSp>
      <p:grpSp>
        <p:nvGrpSpPr>
          <p:cNvPr id="20" name="Group 20"/>
          <p:cNvGrpSpPr/>
          <p:nvPr/>
        </p:nvGrpSpPr>
        <p:grpSpPr>
          <a:xfrm>
            <a:off x="12752982" y="2250361"/>
            <a:ext cx="3055484" cy="3055484"/>
            <a:chOff x="0" y="0"/>
            <a:chExt cx="812800" cy="812800"/>
          </a:xfrm>
          <a:solidFill>
            <a:srgbClr val="FFFF00"/>
          </a:solidFill>
        </p:grpSpPr>
        <p:sp>
          <p:nvSpPr>
            <p:cNvPr id="21" name="Freeform 2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grpFill/>
          </p:spPr>
        </p:sp>
        <p:sp>
          <p:nvSpPr>
            <p:cNvPr id="22" name="TextBox 22"/>
            <p:cNvSpPr txBox="1"/>
            <p:nvPr/>
          </p:nvSpPr>
          <p:spPr>
            <a:xfrm>
              <a:off x="76200" y="47625"/>
              <a:ext cx="660400" cy="688975"/>
            </a:xfrm>
            <a:prstGeom prst="rect">
              <a:avLst/>
            </a:prstGeom>
            <a:noFill/>
          </p:spPr>
          <p:txBody>
            <a:bodyPr lIns="50800" tIns="50800" rIns="50800" bIns="50800" rtlCol="0" anchor="ctr"/>
            <a:lstStyle/>
            <a:p>
              <a:pPr algn="ctr">
                <a:lnSpc>
                  <a:spcPts val="3120"/>
                </a:lnSpc>
              </a:pPr>
              <a:r>
                <a:rPr lang="en-US" sz="2000" b="1" dirty="0">
                  <a:solidFill>
                    <a:schemeClr val="tx1">
                      <a:lumMod val="95000"/>
                      <a:lumOff val="5000"/>
                    </a:schemeClr>
                  </a:solidFill>
                  <a:effectLst/>
                  <a:latin typeface="Microsoft Sans Serif" panose="020B0604020202020204" pitchFamily="34" charset="0"/>
                  <a:ea typeface="Microsoft Sans Serif" panose="020B0604020202020204" pitchFamily="34" charset="0"/>
                  <a:cs typeface="Microsoft Sans Serif" panose="020B0604020202020204" pitchFamily="34" charset="0"/>
                </a:rPr>
                <a:t>YÊU THÍCH GIÁ TRỊ TRUYỀN THỐNG</a:t>
              </a:r>
              <a:endPar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grpSp>
        <p:nvGrpSpPr>
          <p:cNvPr id="26" name="Group 20">
            <a:extLst>
              <a:ext uri="{FF2B5EF4-FFF2-40B4-BE49-F238E27FC236}">
                <a16:creationId xmlns:a16="http://schemas.microsoft.com/office/drawing/2014/main" id="{D14F4494-5C6B-B921-229F-9CB1FDD6FB17}"/>
              </a:ext>
            </a:extLst>
          </p:cNvPr>
          <p:cNvGrpSpPr/>
          <p:nvPr/>
        </p:nvGrpSpPr>
        <p:grpSpPr>
          <a:xfrm>
            <a:off x="7466972" y="2530010"/>
            <a:ext cx="3055484" cy="3055484"/>
            <a:chOff x="0" y="0"/>
            <a:chExt cx="812800" cy="812800"/>
          </a:xfrm>
          <a:solidFill>
            <a:srgbClr val="FFFF00"/>
          </a:solidFill>
        </p:grpSpPr>
        <p:sp>
          <p:nvSpPr>
            <p:cNvPr id="27" name="Freeform 21">
              <a:extLst>
                <a:ext uri="{FF2B5EF4-FFF2-40B4-BE49-F238E27FC236}">
                  <a16:creationId xmlns:a16="http://schemas.microsoft.com/office/drawing/2014/main" id="{9FBC9D57-1CF3-2490-C831-507FA46EEA16}"/>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grpFill/>
          </p:spPr>
        </p:sp>
        <p:sp>
          <p:nvSpPr>
            <p:cNvPr id="28" name="TextBox 22">
              <a:extLst>
                <a:ext uri="{FF2B5EF4-FFF2-40B4-BE49-F238E27FC236}">
                  <a16:creationId xmlns:a16="http://schemas.microsoft.com/office/drawing/2014/main" id="{70BC10FE-EE5A-1B8E-6D06-5D12AF4CA719}"/>
                </a:ext>
              </a:extLst>
            </p:cNvPr>
            <p:cNvSpPr txBox="1"/>
            <p:nvPr/>
          </p:nvSpPr>
          <p:spPr>
            <a:xfrm>
              <a:off x="76200" y="47625"/>
              <a:ext cx="660400" cy="688975"/>
            </a:xfrm>
            <a:prstGeom prst="rect">
              <a:avLst/>
            </a:prstGeom>
            <a:noFill/>
          </p:spPr>
          <p:txBody>
            <a:bodyPr lIns="50800" tIns="50800" rIns="50800" bIns="50800" rtlCol="0" anchor="ctr"/>
            <a:lstStyle/>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HÒA ĐỒNG, </a:t>
              </a:r>
            </a:p>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VUI VẺ</a:t>
              </a:r>
            </a:p>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THÍCH GẮN KẾT</a:t>
              </a:r>
            </a:p>
          </p:txBody>
        </p:sp>
      </p:grpSp>
      <p:grpSp>
        <p:nvGrpSpPr>
          <p:cNvPr id="31" name="Group 20">
            <a:extLst>
              <a:ext uri="{FF2B5EF4-FFF2-40B4-BE49-F238E27FC236}">
                <a16:creationId xmlns:a16="http://schemas.microsoft.com/office/drawing/2014/main" id="{1EE82ABC-57A9-0FA8-6032-E626CBE40CBB}"/>
              </a:ext>
            </a:extLst>
          </p:cNvPr>
          <p:cNvGrpSpPr/>
          <p:nvPr/>
        </p:nvGrpSpPr>
        <p:grpSpPr>
          <a:xfrm>
            <a:off x="4727735" y="5873671"/>
            <a:ext cx="3041849" cy="3055484"/>
            <a:chOff x="1813" y="0"/>
            <a:chExt cx="809173" cy="812800"/>
          </a:xfrm>
          <a:solidFill>
            <a:srgbClr val="FFFF00"/>
          </a:solidFill>
        </p:grpSpPr>
        <p:sp>
          <p:nvSpPr>
            <p:cNvPr id="32" name="Freeform 21">
              <a:extLst>
                <a:ext uri="{FF2B5EF4-FFF2-40B4-BE49-F238E27FC236}">
                  <a16:creationId xmlns:a16="http://schemas.microsoft.com/office/drawing/2014/main" id="{53FF9EF6-8CDC-6895-BEF8-7B6220F7FB1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grpFill/>
          </p:spPr>
        </p:sp>
        <p:sp>
          <p:nvSpPr>
            <p:cNvPr id="33" name="TextBox 22">
              <a:extLst>
                <a:ext uri="{FF2B5EF4-FFF2-40B4-BE49-F238E27FC236}">
                  <a16:creationId xmlns:a16="http://schemas.microsoft.com/office/drawing/2014/main" id="{B4E1BC70-DD93-5610-4FA2-B02753CEC3CE}"/>
                </a:ext>
              </a:extLst>
            </p:cNvPr>
            <p:cNvSpPr txBox="1"/>
            <p:nvPr/>
          </p:nvSpPr>
          <p:spPr>
            <a:xfrm>
              <a:off x="76200" y="47625"/>
              <a:ext cx="660400" cy="688975"/>
            </a:xfrm>
            <a:prstGeom prst="rect">
              <a:avLst/>
            </a:prstGeom>
            <a:noFill/>
          </p:spPr>
          <p:txBody>
            <a:bodyPr lIns="50800" tIns="50800" rIns="50800" bIns="50800" rtlCol="0" anchor="ctr"/>
            <a:lstStyle/>
            <a:p>
              <a:pPr algn="ctr">
                <a:lnSpc>
                  <a:spcPts val="3120"/>
                </a:lnSpc>
              </a:pPr>
              <a:r>
                <a:rPr lang="en-US" sz="2000" b="1" spc="105"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HƯỚNG TỚI TƯƠNG LAI</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24BE87D1-358C-2055-F4E4-DF9A84422429}"/>
              </a:ext>
            </a:extLst>
          </p:cNvPr>
          <p:cNvSpPr txBox="1"/>
          <p:nvPr/>
        </p:nvSpPr>
        <p:spPr>
          <a:xfrm>
            <a:off x="1176789" y="396991"/>
            <a:ext cx="10127042" cy="730969"/>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Các</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dòng</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sản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phẩm</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Đặc</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trưng</a:t>
            </a:r>
            <a:endPar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AutoShape 4">
            <a:extLst>
              <a:ext uri="{FF2B5EF4-FFF2-40B4-BE49-F238E27FC236}">
                <a16:creationId xmlns:a16="http://schemas.microsoft.com/office/drawing/2014/main" id="{0A0795A0-B50C-32FC-74FF-78C7943F8518}"/>
              </a:ext>
            </a:extLst>
          </p:cNvPr>
          <p:cNvSpPr/>
          <p:nvPr/>
        </p:nvSpPr>
        <p:spPr>
          <a:xfrm>
            <a:off x="1176789" y="1564428"/>
            <a:ext cx="753745" cy="110270"/>
          </a:xfrm>
          <a:prstGeom prst="rect">
            <a:avLst/>
          </a:prstGeom>
          <a:solidFill>
            <a:srgbClr val="272727"/>
          </a:solidFill>
        </p:spPr>
      </p:sp>
      <p:pic>
        <p:nvPicPr>
          <p:cNvPr id="5" name="Picture 4">
            <a:extLst>
              <a:ext uri="{FF2B5EF4-FFF2-40B4-BE49-F238E27FC236}">
                <a16:creationId xmlns:a16="http://schemas.microsoft.com/office/drawing/2014/main" id="{64DE4889-A38D-5A7D-D65B-3C6664B26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96" y="1587994"/>
            <a:ext cx="18336003" cy="8051306"/>
          </a:xfrm>
          <a:prstGeom prst="rect">
            <a:avLst/>
          </a:prstGeom>
        </p:spPr>
      </p:pic>
    </p:spTree>
    <p:extLst>
      <p:ext uri="{BB962C8B-B14F-4D97-AF65-F5344CB8AC3E}">
        <p14:creationId xmlns:p14="http://schemas.microsoft.com/office/powerpoint/2010/main" val="421152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24BE87D1-358C-2055-F4E4-DF9A84422429}"/>
              </a:ext>
            </a:extLst>
          </p:cNvPr>
          <p:cNvSpPr txBox="1"/>
          <p:nvPr/>
        </p:nvSpPr>
        <p:spPr>
          <a:xfrm>
            <a:off x="1176789" y="396991"/>
            <a:ext cx="10127042" cy="730969"/>
          </a:xfrm>
          <a:prstGeom prst="rect">
            <a:avLst/>
          </a:prstGeom>
        </p:spPr>
        <p:txBody>
          <a:bodyPr lIns="0" tIns="0" rIns="0" bIns="0" rtlCol="0" anchor="t">
            <a:spAutoFit/>
          </a:bodyPr>
          <a:lstStyle/>
          <a:p>
            <a:pPr>
              <a:lnSpc>
                <a:spcPts val="5700"/>
              </a:lnSpc>
            </a:pP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Các</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dòng</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sản</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phẩm</a:t>
            </a:r>
            <a:r>
              <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5000" b="1" dirty="0" err="1">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rPr>
              <a:t>khác</a:t>
            </a:r>
            <a:endParaRPr lang="en-US" sz="5000" b="1" dirty="0">
              <a:solidFill>
                <a:srgbClr val="272727"/>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AutoShape 4">
            <a:extLst>
              <a:ext uri="{FF2B5EF4-FFF2-40B4-BE49-F238E27FC236}">
                <a16:creationId xmlns:a16="http://schemas.microsoft.com/office/drawing/2014/main" id="{0A0795A0-B50C-32FC-74FF-78C7943F8518}"/>
              </a:ext>
            </a:extLst>
          </p:cNvPr>
          <p:cNvSpPr/>
          <p:nvPr/>
        </p:nvSpPr>
        <p:spPr>
          <a:xfrm>
            <a:off x="1176789" y="1564428"/>
            <a:ext cx="753745" cy="110270"/>
          </a:xfrm>
          <a:prstGeom prst="rect">
            <a:avLst/>
          </a:prstGeom>
          <a:solidFill>
            <a:srgbClr val="272727"/>
          </a:solidFill>
        </p:spPr>
      </p:sp>
      <p:pic>
        <p:nvPicPr>
          <p:cNvPr id="5" name="Picture 4">
            <a:extLst>
              <a:ext uri="{FF2B5EF4-FFF2-40B4-BE49-F238E27FC236}">
                <a16:creationId xmlns:a16="http://schemas.microsoft.com/office/drawing/2014/main" id="{7FB5FC14-C655-4ED9-3950-86F2A420F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397364"/>
            <a:ext cx="12624728" cy="8927736"/>
          </a:xfrm>
          <a:prstGeom prst="rect">
            <a:avLst/>
          </a:prstGeom>
        </p:spPr>
      </p:pic>
    </p:spTree>
    <p:extLst>
      <p:ext uri="{BB962C8B-B14F-4D97-AF65-F5344CB8AC3E}">
        <p14:creationId xmlns:p14="http://schemas.microsoft.com/office/powerpoint/2010/main" val="1629992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217287-0AA6-537F-4041-0D9318EC3C7B}"/>
              </a:ext>
            </a:extLst>
          </p:cNvPr>
          <p:cNvSpPr txBox="1"/>
          <p:nvPr/>
        </p:nvSpPr>
        <p:spPr>
          <a:xfrm>
            <a:off x="5410200" y="4762500"/>
            <a:ext cx="7896714" cy="1862048"/>
          </a:xfrm>
          <a:prstGeom prst="rect">
            <a:avLst/>
          </a:prstGeom>
          <a:noFill/>
        </p:spPr>
        <p:txBody>
          <a:bodyPr wrap="none" rtlCol="0">
            <a:spAutoFit/>
          </a:bodyPr>
          <a:lstStyle/>
          <a:p>
            <a:r>
              <a:rPr lang="en-US" sz="11500" b="1" dirty="0">
                <a:solidFill>
                  <a:srgbClr val="FF0000"/>
                </a:solidFill>
                <a:latin typeface="Britannic Bold" panose="020B0903060703020204" pitchFamily="34" charset="0"/>
              </a:rPr>
              <a:t>Thank you! </a:t>
            </a:r>
          </a:p>
        </p:txBody>
      </p:sp>
    </p:spTree>
    <p:extLst>
      <p:ext uri="{BB962C8B-B14F-4D97-AF65-F5344CB8AC3E}">
        <p14:creationId xmlns:p14="http://schemas.microsoft.com/office/powerpoint/2010/main" val="2295651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658</Words>
  <Application>Microsoft Office PowerPoint</Application>
  <PresentationFormat>Custom</PresentationFormat>
  <Paragraphs>57</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Britannic Bold</vt:lpstr>
      <vt:lpstr>HK Grotesk Bold</vt:lpstr>
      <vt:lpstr>Calibri</vt:lpstr>
      <vt:lpstr>Arial</vt:lpstr>
      <vt:lpstr>SegoeuiPc</vt:lpstr>
      <vt:lpstr>HK Grotesk Medium</vt:lpstr>
      <vt:lpstr>Microsoft Sans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PHỞ'S IMC PLAN</dc:title>
  <dc:creator>Phat Tang</dc:creator>
  <cp:lastModifiedBy>Phat Tang</cp:lastModifiedBy>
  <cp:revision>6</cp:revision>
  <dcterms:created xsi:type="dcterms:W3CDTF">2006-08-16T00:00:00Z</dcterms:created>
  <dcterms:modified xsi:type="dcterms:W3CDTF">2022-12-06T11:38:17Z</dcterms:modified>
  <dc:identifier>DAFTZ6FrEik</dc:identifier>
</cp:coreProperties>
</file>