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B3BE0-46D0-4AA5-A4CD-5D8F8ADAB9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AA68AC65-55D8-3505-0D7A-957492CFDA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C8A00D2A-0255-4E0E-BEDA-A15936013FC7}"/>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5" name="Footer Placeholder 4">
            <a:extLst>
              <a:ext uri="{FF2B5EF4-FFF2-40B4-BE49-F238E27FC236}">
                <a16:creationId xmlns:a16="http://schemas.microsoft.com/office/drawing/2014/main" id="{CF839AFD-3E8A-F072-28DA-B2B57824C578}"/>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7361EBAB-B0CE-7BB6-5272-E841FBA9F619}"/>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1627983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1AAF3-0E4B-4A79-9DB0-03F8C02E2B72}"/>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D4082527-EBA5-3BD3-D012-E96BA6174A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3DCF7AA5-E5FF-E3FC-3BC5-67911E576F30}"/>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5" name="Footer Placeholder 4">
            <a:extLst>
              <a:ext uri="{FF2B5EF4-FFF2-40B4-BE49-F238E27FC236}">
                <a16:creationId xmlns:a16="http://schemas.microsoft.com/office/drawing/2014/main" id="{EBB7D11A-3A0A-32AF-E360-07F86FDF0C8F}"/>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46CF9507-58E4-C4EA-AEE7-CBF669FA4680}"/>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2594813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2C9C8-20D7-D80B-FCDB-4AD172519B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595F1740-D218-3F78-E777-916F3D5724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9A6A43-A9E9-6F72-80D0-AB5ECA3754C7}"/>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5" name="Footer Placeholder 4">
            <a:extLst>
              <a:ext uri="{FF2B5EF4-FFF2-40B4-BE49-F238E27FC236}">
                <a16:creationId xmlns:a16="http://schemas.microsoft.com/office/drawing/2014/main" id="{AF913A7E-06B0-8970-90A4-3B24EF88B0E4}"/>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495680DF-2811-89B5-F022-FBF6772DC1CA}"/>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1281004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B46B2-E2E4-84FD-A46B-5B205F25B889}"/>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138A3A8D-5249-0262-A6BC-E98C24E747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25779080-E1DD-3014-FFA1-3E7E21ADEA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B0CF8A88-2AD5-E730-0FE0-E08B8CD9023A}"/>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6" name="Footer Placeholder 5">
            <a:extLst>
              <a:ext uri="{FF2B5EF4-FFF2-40B4-BE49-F238E27FC236}">
                <a16:creationId xmlns:a16="http://schemas.microsoft.com/office/drawing/2014/main" id="{CA374548-3683-7294-D7CD-386569E2D922}"/>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D000B120-5336-8E39-465B-54CC0735F937}"/>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3451958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71C1A-455F-D3A7-D05B-EC522CE00974}"/>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A3244E39-031E-E14F-C3DC-CC032B5F88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380266-F438-3C59-4024-F43F32252C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4E422399-D5B5-8903-07A8-5F3846ECFC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3A4D2-473F-0D11-8ECE-06424EB7B7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5FD24202-899A-7742-AE5D-7AC9720D7550}"/>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8" name="Footer Placeholder 7">
            <a:extLst>
              <a:ext uri="{FF2B5EF4-FFF2-40B4-BE49-F238E27FC236}">
                <a16:creationId xmlns:a16="http://schemas.microsoft.com/office/drawing/2014/main" id="{9F61C272-6A9C-62D3-D41B-294675C599BC}"/>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4366AE0C-EAB3-D4D4-96F3-044519C59035}"/>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402210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5C4CB-7B3A-2774-E9B6-7E5D46A3F2C5}"/>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97049903-2A4B-2F00-E91A-AD0260D4F28E}"/>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4" name="Footer Placeholder 3">
            <a:extLst>
              <a:ext uri="{FF2B5EF4-FFF2-40B4-BE49-F238E27FC236}">
                <a16:creationId xmlns:a16="http://schemas.microsoft.com/office/drawing/2014/main" id="{9C636664-CDE9-858A-AD30-A28984ECD80E}"/>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6138485A-C3D4-D015-1A80-793C11F36F4F}"/>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53026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E643A0-440B-0D47-1098-5147D65414E2}"/>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3" name="Footer Placeholder 2">
            <a:extLst>
              <a:ext uri="{FF2B5EF4-FFF2-40B4-BE49-F238E27FC236}">
                <a16:creationId xmlns:a16="http://schemas.microsoft.com/office/drawing/2014/main" id="{B61CC645-3433-79C3-60AC-2942F4CA0A7C}"/>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23BB1918-8C6B-7094-E1FA-D642EAB088B4}"/>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39137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B16E6-6A6D-6D22-286E-BA5744814E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AF5DF2F5-9F86-8351-0862-E89CBC3D3C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047DE400-78C9-2DE6-25A3-21C872B31A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02739E-7775-E7D5-412B-5AFE2B172DA4}"/>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6" name="Footer Placeholder 5">
            <a:extLst>
              <a:ext uri="{FF2B5EF4-FFF2-40B4-BE49-F238E27FC236}">
                <a16:creationId xmlns:a16="http://schemas.microsoft.com/office/drawing/2014/main" id="{322E517F-7C8E-0B29-F872-BFA51BE92A01}"/>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62BCFF02-45DA-9C98-CEEB-6324A2E987B8}"/>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2189987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BC7BB-390A-41F7-30E1-6591C63951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159A8F46-92F5-CFDB-E807-3230AF9B24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5F1777FD-9E6B-87A8-42EE-1CD4F2005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D6D7E-12E6-87E8-2E17-8DE7FBF5BA60}"/>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6" name="Footer Placeholder 5">
            <a:extLst>
              <a:ext uri="{FF2B5EF4-FFF2-40B4-BE49-F238E27FC236}">
                <a16:creationId xmlns:a16="http://schemas.microsoft.com/office/drawing/2014/main" id="{7D0C0300-8A2C-3BAF-464E-5D0B58F123EE}"/>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365788C3-C204-AE68-D171-5424456C2D8F}"/>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364016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03158-059E-99ED-25D6-A0FCF994F5C1}"/>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7BDFB4F9-2A15-7427-32C6-50D7D766C5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98E7031C-52EC-5CB3-DDA3-49B675EC9238}"/>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5" name="Footer Placeholder 4">
            <a:extLst>
              <a:ext uri="{FF2B5EF4-FFF2-40B4-BE49-F238E27FC236}">
                <a16:creationId xmlns:a16="http://schemas.microsoft.com/office/drawing/2014/main" id="{723B9AB2-9ACB-35C4-7438-68234922F1D4}"/>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3E11E6D5-13BB-FFDF-F16B-6779F5E786A9}"/>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1924573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343140-35F4-893D-EF09-081C514CF9D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737D25E1-0045-BE5A-A405-0D44A9DA5A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93D62896-0841-CC00-D3FF-0A30A641FCCC}"/>
              </a:ext>
            </a:extLst>
          </p:cNvPr>
          <p:cNvSpPr>
            <a:spLocks noGrp="1"/>
          </p:cNvSpPr>
          <p:nvPr>
            <p:ph type="dt" sz="half" idx="10"/>
          </p:nvPr>
        </p:nvSpPr>
        <p:spPr/>
        <p:txBody>
          <a:bodyPr/>
          <a:lstStyle/>
          <a:p>
            <a:fld id="{BB16F1ED-4E58-415B-802E-172FE3F50DA8}" type="datetimeFigureOut">
              <a:rPr lang="en-PH" smtClean="0"/>
              <a:t>26/04/2024</a:t>
            </a:fld>
            <a:endParaRPr lang="en-PH"/>
          </a:p>
        </p:txBody>
      </p:sp>
      <p:sp>
        <p:nvSpPr>
          <p:cNvPr id="5" name="Footer Placeholder 4">
            <a:extLst>
              <a:ext uri="{FF2B5EF4-FFF2-40B4-BE49-F238E27FC236}">
                <a16:creationId xmlns:a16="http://schemas.microsoft.com/office/drawing/2014/main" id="{83CF28E8-7BED-523F-E0DF-089EE814E75E}"/>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852527D6-9DFC-1CE1-1119-3801A4C0B2C5}"/>
              </a:ext>
            </a:extLst>
          </p:cNvPr>
          <p:cNvSpPr>
            <a:spLocks noGrp="1"/>
          </p:cNvSpPr>
          <p:nvPr>
            <p:ph type="sldNum" sz="quarter" idx="12"/>
          </p:nvPr>
        </p:nvSpPr>
        <p:spPr/>
        <p:txBody>
          <a:bodyPr/>
          <a:lstStyle/>
          <a:p>
            <a:fld id="{C40461C1-FEB2-4D83-AE19-93FC70510ACB}" type="slidenum">
              <a:rPr lang="en-PH" smtClean="0"/>
              <a:t>‹#›</a:t>
            </a:fld>
            <a:endParaRPr lang="en-PH"/>
          </a:p>
        </p:txBody>
      </p:sp>
    </p:spTree>
    <p:extLst>
      <p:ext uri="{BB962C8B-B14F-4D97-AF65-F5344CB8AC3E}">
        <p14:creationId xmlns:p14="http://schemas.microsoft.com/office/powerpoint/2010/main" val="32421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6F2284-6CD6-742F-45A9-C213ADC25F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42691998-3840-E292-8140-7597A0C2AD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9499BCD3-D53C-A3DD-E07E-B7E736AC1A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6F1ED-4E58-415B-802E-172FE3F50DA8}" type="datetimeFigureOut">
              <a:rPr lang="en-PH" smtClean="0"/>
              <a:t>26/04/2024</a:t>
            </a:fld>
            <a:endParaRPr lang="en-PH"/>
          </a:p>
        </p:txBody>
      </p:sp>
      <p:sp>
        <p:nvSpPr>
          <p:cNvPr id="5" name="Footer Placeholder 4">
            <a:extLst>
              <a:ext uri="{FF2B5EF4-FFF2-40B4-BE49-F238E27FC236}">
                <a16:creationId xmlns:a16="http://schemas.microsoft.com/office/drawing/2014/main" id="{8494CE30-FDEE-2276-5BE4-11AD6FFAC1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a:extLst>
              <a:ext uri="{FF2B5EF4-FFF2-40B4-BE49-F238E27FC236}">
                <a16:creationId xmlns:a16="http://schemas.microsoft.com/office/drawing/2014/main" id="{41AFAAB9-85A0-95E5-84BC-DBC3A5AD59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0461C1-FEB2-4D83-AE19-93FC70510ACB}" type="slidenum">
              <a:rPr lang="en-PH" smtClean="0"/>
              <a:t>‹#›</a:t>
            </a:fld>
            <a:endParaRPr lang="en-PH"/>
          </a:p>
        </p:txBody>
      </p:sp>
    </p:spTree>
    <p:extLst>
      <p:ext uri="{BB962C8B-B14F-4D97-AF65-F5344CB8AC3E}">
        <p14:creationId xmlns:p14="http://schemas.microsoft.com/office/powerpoint/2010/main" val="2915123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90E798-CAE4-D498-51A8-26FB0B440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Tree>
    <p:extLst>
      <p:ext uri="{BB962C8B-B14F-4D97-AF65-F5344CB8AC3E}">
        <p14:creationId xmlns:p14="http://schemas.microsoft.com/office/powerpoint/2010/main" val="340520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70D931-0F66-918A-1A5E-8CDC33894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645920" y="3118505"/>
            <a:ext cx="9083040" cy="1015663"/>
          </a:xfrm>
          <a:prstGeom prst="rect">
            <a:avLst/>
          </a:prstGeom>
          <a:noFill/>
        </p:spPr>
        <p:txBody>
          <a:bodyPr wrap="square">
            <a:spAutoFit/>
          </a:bodyPr>
          <a:lstStyle/>
          <a:p>
            <a:pPr marL="342900" marR="353060" lvl="0" indent="-342900" algn="just">
              <a:spcBef>
                <a:spcPts val="440"/>
              </a:spcBef>
              <a:spcAft>
                <a:spcPts val="0"/>
              </a:spcAft>
              <a:buSzPts val="1100"/>
              <a:buFont typeface="Arial" panose="020B0604020202020204" pitchFamily="34" charset="0"/>
              <a:buChar char="•"/>
              <a:tabLst>
                <a:tab pos="546735" algn="l"/>
              </a:tabLst>
            </a:pPr>
            <a:r>
              <a:rPr lang="en-US" sz="2000" dirty="0">
                <a:effectLst/>
                <a:latin typeface="Raleway" pitchFamily="2" charset="0"/>
                <a:ea typeface="Calibri" panose="020F0502020204030204" pitchFamily="34" charset="0"/>
              </a:rPr>
              <a:t>Franchisor</a:t>
            </a:r>
            <a:r>
              <a:rPr lang="en-US" sz="2000" spc="-20"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is</a:t>
            </a:r>
            <a:r>
              <a:rPr lang="en-US" sz="2000" spc="-20"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the</a:t>
            </a:r>
            <a:r>
              <a:rPr lang="en-US" sz="2000" spc="-20"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developer</a:t>
            </a:r>
            <a:r>
              <a:rPr lang="en-US" sz="2000" spc="-30"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and</a:t>
            </a:r>
            <a:r>
              <a:rPr lang="en-US" sz="2000" spc="-15"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owner</a:t>
            </a:r>
            <a:r>
              <a:rPr lang="en-US" sz="2000" spc="-45"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of</a:t>
            </a:r>
            <a:r>
              <a:rPr lang="en-US" sz="2000" spc="-45" dirty="0">
                <a:effectLst/>
                <a:latin typeface="Raleway" pitchFamily="2" charset="0"/>
                <a:ea typeface="Calibri" panose="020F0502020204030204" pitchFamily="34" charset="0"/>
              </a:rPr>
              <a:t> </a:t>
            </a:r>
            <a:r>
              <a:rPr lang="en-US" sz="2000" spc="-10" dirty="0">
                <a:effectLst/>
                <a:latin typeface="Raleway" pitchFamily="2" charset="0"/>
                <a:ea typeface="Calibri" panose="020F0502020204030204" pitchFamily="34" charset="0"/>
              </a:rPr>
              <a:t>the</a:t>
            </a:r>
            <a:r>
              <a:rPr lang="en-US" sz="2000" spc="-35" dirty="0">
                <a:effectLst/>
                <a:latin typeface="Raleway" pitchFamily="2" charset="0"/>
                <a:ea typeface="Calibri" panose="020F0502020204030204" pitchFamily="34" charset="0"/>
              </a:rPr>
              <a:t> </a:t>
            </a:r>
            <a:r>
              <a:rPr lang="en-US" sz="2000" spc="-20" dirty="0">
                <a:effectLst/>
                <a:latin typeface="Raleway" pitchFamily="2" charset="0"/>
                <a:ea typeface="Calibri" panose="020F0502020204030204" pitchFamily="34" charset="0"/>
              </a:rPr>
              <a:t>unique</a:t>
            </a:r>
            <a:r>
              <a:rPr lang="en-US" sz="2000" spc="-40"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system,</a:t>
            </a:r>
            <a:r>
              <a:rPr lang="en-US" sz="2000" spc="-45" dirty="0">
                <a:effectLst/>
                <a:latin typeface="Raleway" pitchFamily="2" charset="0"/>
                <a:ea typeface="Calibri" panose="020F0502020204030204" pitchFamily="34" charset="0"/>
              </a:rPr>
              <a:t> </a:t>
            </a:r>
            <a:r>
              <a:rPr lang="en-US" sz="2000" spc="-15" dirty="0">
                <a:effectLst/>
                <a:latin typeface="Raleway" pitchFamily="2" charset="0"/>
                <a:ea typeface="Calibri" panose="020F0502020204030204" pitchFamily="34" charset="0"/>
              </a:rPr>
              <a:t>identified</a:t>
            </a:r>
            <a:r>
              <a:rPr lang="en-US" sz="2000" spc="-45" dirty="0">
                <a:effectLst/>
                <a:latin typeface="Raleway" pitchFamily="2" charset="0"/>
                <a:ea typeface="Calibri" panose="020F0502020204030204" pitchFamily="34" charset="0"/>
              </a:rPr>
              <a:t> </a:t>
            </a:r>
            <a:r>
              <a:rPr lang="en-US" sz="2000" dirty="0">
                <a:effectLst/>
                <a:latin typeface="Raleway" pitchFamily="2" charset="0"/>
                <a:ea typeface="Calibri" panose="020F0502020204030204" pitchFamily="34" charset="0"/>
              </a:rPr>
              <a:t>by</a:t>
            </a:r>
            <a:r>
              <a:rPr lang="en-US" sz="2000" spc="-40" dirty="0">
                <a:effectLst/>
                <a:latin typeface="Raleway" pitchFamily="2" charset="0"/>
                <a:ea typeface="Calibri" panose="020F0502020204030204" pitchFamily="34" charset="0"/>
              </a:rPr>
              <a:t> </a:t>
            </a:r>
            <a:r>
              <a:rPr lang="en-US" sz="2000" spc="-10" dirty="0">
                <a:effectLst/>
                <a:latin typeface="Raleway" pitchFamily="2" charset="0"/>
                <a:ea typeface="Calibri" panose="020F0502020204030204" pitchFamily="34" charset="0"/>
              </a:rPr>
              <a:t>the</a:t>
            </a:r>
            <a:r>
              <a:rPr lang="en-US" sz="2000" spc="-35" dirty="0">
                <a:effectLst/>
                <a:latin typeface="Raleway" pitchFamily="2" charset="0"/>
                <a:ea typeface="Calibri" panose="020F0502020204030204" pitchFamily="34" charset="0"/>
              </a:rPr>
              <a:t> </a:t>
            </a:r>
            <a:r>
              <a:rPr lang="en-US" sz="2000" spc="-20" dirty="0">
                <a:effectLst/>
                <a:latin typeface="Raleway" pitchFamily="2" charset="0"/>
                <a:ea typeface="Calibri" panose="020F0502020204030204" pitchFamily="34" charset="0"/>
              </a:rPr>
              <a:t>mark </a:t>
            </a:r>
            <a:r>
              <a:rPr lang="en-US" sz="2000" b="1" spc="-20" dirty="0">
                <a:effectLst/>
                <a:latin typeface="Raleway" pitchFamily="2" charset="0"/>
                <a:ea typeface="Calibri" panose="020F0502020204030204" pitchFamily="34" charset="0"/>
              </a:rPr>
              <a:t>“</a:t>
            </a:r>
            <a:r>
              <a:rPr lang="en-US" sz="2000" b="1" dirty="0">
                <a:effectLst/>
                <a:latin typeface="Raleway" pitchFamily="2" charset="0"/>
                <a:ea typeface="Calibri" panose="020F0502020204030204" pitchFamily="34" charset="0"/>
              </a:rPr>
              <a:t>AVOCADORIA”, </a:t>
            </a:r>
            <a:r>
              <a:rPr lang="en-US" sz="2000" dirty="0">
                <a:effectLst/>
                <a:latin typeface="Raleway" pitchFamily="2" charset="0"/>
                <a:ea typeface="Calibri" panose="020F0502020204030204" pitchFamily="34" charset="0"/>
              </a:rPr>
              <a:t>a dessert concept that features avocados.</a:t>
            </a:r>
            <a:endParaRPr lang="en-PH" sz="2000" dirty="0">
              <a:effectLst/>
              <a:latin typeface="Raleway" pitchFamily="2" charset="0"/>
              <a:ea typeface="Calibri" panose="020F0502020204030204" pitchFamily="34" charset="0"/>
            </a:endParaRPr>
          </a:p>
        </p:txBody>
      </p:sp>
    </p:spTree>
    <p:extLst>
      <p:ext uri="{BB962C8B-B14F-4D97-AF65-F5344CB8AC3E}">
        <p14:creationId xmlns:p14="http://schemas.microsoft.com/office/powerpoint/2010/main" val="198104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3E968F-C19E-07CE-207E-AFD8A2DFBF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645920" y="3118505"/>
            <a:ext cx="9083040" cy="400110"/>
          </a:xfrm>
          <a:prstGeom prst="rect">
            <a:avLst/>
          </a:prstGeom>
          <a:noFill/>
        </p:spPr>
        <p:txBody>
          <a:bodyPr wrap="square">
            <a:spAutoFit/>
          </a:bodyPr>
          <a:lstStyle/>
          <a:p>
            <a:pPr marL="342900" lvl="0" indent="-342900">
              <a:buSzPts val="1100"/>
              <a:buFont typeface="Arial" panose="020B0604020202020204" pitchFamily="34" charset="0"/>
              <a:buChar char="•"/>
              <a:tabLst>
                <a:tab pos="546735" algn="l"/>
                <a:tab pos="1662430" algn="l"/>
              </a:tabLst>
            </a:pPr>
            <a:r>
              <a:rPr lang="en-US" sz="2000" dirty="0">
                <a:latin typeface="Raleway" pitchFamily="2" charset="0"/>
                <a:ea typeface="Calibri" panose="020F0502020204030204" pitchFamily="34" charset="0"/>
              </a:rPr>
              <a:t>Territory: within </a:t>
            </a:r>
            <a:r>
              <a:rPr lang="en-US" sz="2000" b="1" dirty="0">
                <a:latin typeface="Raleway" pitchFamily="2" charset="0"/>
                <a:ea typeface="Calibri" panose="020F0502020204030204" pitchFamily="34" charset="0"/>
              </a:rPr>
              <a:t>the chosen country/area.</a:t>
            </a:r>
            <a:endParaRPr lang="en-PH" sz="2000"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4058462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9834C5-7519-2C1A-A6FA-799D5AB28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818640" y="2774673"/>
            <a:ext cx="9083040" cy="2062103"/>
          </a:xfrm>
          <a:prstGeom prst="rect">
            <a:avLst/>
          </a:prstGeom>
          <a:noFill/>
        </p:spPr>
        <p:txBody>
          <a:bodyPr wrap="square">
            <a:spAutoFit/>
          </a:bodyPr>
          <a:lstStyle/>
          <a:p>
            <a:pPr marL="342900" marR="352425" lvl="0" indent="-342900" algn="just">
              <a:spcBef>
                <a:spcPts val="285"/>
              </a:spcBef>
              <a:spcAft>
                <a:spcPts val="0"/>
              </a:spcAft>
              <a:buSzPts val="1100"/>
              <a:buFont typeface="Arial" panose="020B0604020202020204" pitchFamily="34" charset="0"/>
              <a:buChar char="•"/>
              <a:tabLst>
                <a:tab pos="542290" algn="l"/>
              </a:tabLst>
            </a:pPr>
            <a:r>
              <a:rPr lang="en-US" sz="1800" b="1" dirty="0">
                <a:effectLst/>
                <a:latin typeface="Raleway" pitchFamily="2" charset="0"/>
                <a:ea typeface="Calibri" panose="020F0502020204030204" pitchFamily="34" charset="0"/>
              </a:rPr>
              <a:t>Build-up Period:</a:t>
            </a:r>
            <a:r>
              <a:rPr lang="en-US" sz="1800" dirty="0">
                <a:effectLst/>
                <a:latin typeface="Raleway" pitchFamily="2" charset="0"/>
                <a:ea typeface="Calibri" panose="020F0502020204030204" pitchFamily="34" charset="0"/>
              </a:rPr>
              <a:t> Five (5)</a:t>
            </a:r>
            <a:r>
              <a:rPr lang="en-US" sz="1800" spc="-3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master franchisee-owned units within a period of one (1) year, meeting performance standards, prior to being granted the right to the whole country and the right to</a:t>
            </a:r>
            <a:r>
              <a:rPr lang="en-US" sz="1800" spc="-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sub-franchise.</a:t>
            </a:r>
            <a:endParaRPr lang="en-PH" sz="1800" dirty="0">
              <a:effectLst/>
              <a:latin typeface="Raleway" pitchFamily="2" charset="0"/>
              <a:ea typeface="Calibri" panose="020F0502020204030204" pitchFamily="34" charset="0"/>
            </a:endParaRPr>
          </a:p>
          <a:p>
            <a:pPr>
              <a:spcBef>
                <a:spcPts val="40"/>
              </a:spcBef>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lvl="0" indent="-342900">
              <a:spcBef>
                <a:spcPts val="5"/>
              </a:spcBef>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Master Franchise Term:</a:t>
            </a:r>
            <a:r>
              <a:rPr lang="en-US" sz="1800" dirty="0">
                <a:effectLst/>
                <a:latin typeface="Raleway" pitchFamily="2" charset="0"/>
                <a:ea typeface="Calibri" panose="020F0502020204030204" pitchFamily="34" charset="0"/>
              </a:rPr>
              <a:t> Ten (10) years with two (2) renewals of five (5) years</a:t>
            </a:r>
            <a:r>
              <a:rPr lang="en-US" sz="1800" spc="-3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each.</a:t>
            </a:r>
            <a:endParaRPr lang="en-PH" sz="1800"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sz="2000"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9015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38230-C613-2E06-3D7E-9E54B11E1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818640" y="2774673"/>
            <a:ext cx="9083040" cy="1508105"/>
          </a:xfrm>
          <a:prstGeom prst="rect">
            <a:avLst/>
          </a:prstGeom>
          <a:noFill/>
        </p:spPr>
        <p:txBody>
          <a:bodyPr wrap="square">
            <a:spAutoFit/>
          </a:bodyPr>
          <a:lstStyle/>
          <a:p>
            <a:pPr marL="342900" lvl="0" indent="-342900">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Unit Franchise Terms:</a:t>
            </a:r>
            <a:r>
              <a:rPr lang="en-US" sz="1800" dirty="0">
                <a:effectLst/>
                <a:latin typeface="Raleway" pitchFamily="2" charset="0"/>
                <a:ea typeface="Calibri" panose="020F0502020204030204" pitchFamily="34" charset="0"/>
              </a:rPr>
              <a:t> Three </a:t>
            </a:r>
            <a:r>
              <a:rPr lang="en-US" sz="1800" b="1" dirty="0">
                <a:effectLst/>
                <a:latin typeface="Raleway" pitchFamily="2" charset="0"/>
                <a:ea typeface="Calibri" panose="020F0502020204030204" pitchFamily="34" charset="0"/>
              </a:rPr>
              <a:t>(3)</a:t>
            </a:r>
            <a:r>
              <a:rPr lang="en-US" sz="1800" dirty="0">
                <a:effectLst/>
                <a:latin typeface="Raleway" pitchFamily="2" charset="0"/>
                <a:ea typeface="Calibri" panose="020F0502020204030204" pitchFamily="34" charset="0"/>
              </a:rPr>
              <a:t> years with two </a:t>
            </a:r>
            <a:r>
              <a:rPr lang="en-US" sz="1800" b="1" dirty="0">
                <a:effectLst/>
                <a:latin typeface="Raleway" pitchFamily="2" charset="0"/>
                <a:ea typeface="Calibri" panose="020F0502020204030204" pitchFamily="34" charset="0"/>
              </a:rPr>
              <a:t>(2) </a:t>
            </a:r>
            <a:r>
              <a:rPr lang="en-US" sz="1800" dirty="0">
                <a:effectLst/>
                <a:latin typeface="Raleway" pitchFamily="2" charset="0"/>
                <a:ea typeface="Calibri" panose="020F0502020204030204" pitchFamily="34" charset="0"/>
              </a:rPr>
              <a:t>renewals of three </a:t>
            </a:r>
            <a:r>
              <a:rPr lang="en-US" sz="1800" b="1" dirty="0">
                <a:effectLst/>
                <a:latin typeface="Raleway" pitchFamily="2" charset="0"/>
                <a:ea typeface="Calibri" panose="020F0502020204030204" pitchFamily="34" charset="0"/>
              </a:rPr>
              <a:t>(3) </a:t>
            </a:r>
            <a:r>
              <a:rPr lang="en-US" sz="1800" dirty="0">
                <a:effectLst/>
                <a:latin typeface="Raleway" pitchFamily="2" charset="0"/>
                <a:ea typeface="Calibri" panose="020F0502020204030204" pitchFamily="34" charset="0"/>
              </a:rPr>
              <a:t>years</a:t>
            </a:r>
            <a:r>
              <a:rPr lang="en-US" sz="1800" spc="-3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each.</a:t>
            </a:r>
            <a:endParaRPr lang="en-PH" sz="1800" dirty="0">
              <a:effectLst/>
              <a:latin typeface="Raleway" pitchFamily="2" charset="0"/>
              <a:ea typeface="Calibri" panose="020F0502020204030204" pitchFamily="34" charset="0"/>
            </a:endParaRPr>
          </a:p>
          <a:p>
            <a:pPr>
              <a:spcBef>
                <a:spcPts val="40"/>
              </a:spcBef>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lvl="0" indent="-342900">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Master Franchise Fee:</a:t>
            </a:r>
            <a:r>
              <a:rPr lang="en-US" sz="1800" dirty="0">
                <a:effectLst/>
                <a:latin typeface="Raleway" pitchFamily="2" charset="0"/>
                <a:ea typeface="Calibri" panose="020F0502020204030204" pitchFamily="34" charset="0"/>
              </a:rPr>
              <a:t> </a:t>
            </a:r>
            <a:r>
              <a:rPr lang="en-US" dirty="0">
                <a:latin typeface="Raleway" pitchFamily="2" charset="0"/>
                <a:ea typeface="Calibri" panose="020F0502020204030204" pitchFamily="34" charset="0"/>
              </a:rPr>
              <a:t>__________</a:t>
            </a:r>
            <a:r>
              <a:rPr lang="en-US" sz="1800" dirty="0">
                <a:effectLst/>
                <a:latin typeface="Raleway" pitchFamily="2" charset="0"/>
                <a:ea typeface="Calibri" panose="020F0502020204030204" pitchFamily="34" charset="0"/>
              </a:rPr>
              <a:t> inclusive of </a:t>
            </a:r>
            <a:r>
              <a:rPr lang="en-US" sz="1800" b="1" dirty="0">
                <a:effectLst/>
                <a:latin typeface="Raleway" pitchFamily="2" charset="0"/>
                <a:ea typeface="Calibri" panose="020F0502020204030204" pitchFamily="34" charset="0"/>
              </a:rPr>
              <a:t>five (5)</a:t>
            </a:r>
            <a:r>
              <a:rPr lang="en-US" sz="1800" b="1" spc="-35" dirty="0">
                <a:effectLst/>
                <a:latin typeface="Raleway" pitchFamily="2" charset="0"/>
                <a:ea typeface="Calibri" panose="020F0502020204030204" pitchFamily="34" charset="0"/>
              </a:rPr>
              <a:t> </a:t>
            </a:r>
            <a:r>
              <a:rPr lang="en-US" sz="1800" b="1" dirty="0">
                <a:effectLst/>
                <a:latin typeface="Raleway" pitchFamily="2" charset="0"/>
                <a:ea typeface="Calibri" panose="020F0502020204030204" pitchFamily="34" charset="0"/>
              </a:rPr>
              <a:t>units.</a:t>
            </a:r>
            <a:endParaRPr lang="en-PH" sz="1800" b="1"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sz="2000"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22630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C1AB3B-07CC-2597-5D6C-8316AF0C9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818640" y="2774673"/>
            <a:ext cx="9083040" cy="2616101"/>
          </a:xfrm>
          <a:prstGeom prst="rect">
            <a:avLst/>
          </a:prstGeom>
          <a:noFill/>
        </p:spPr>
        <p:txBody>
          <a:bodyPr wrap="square">
            <a:spAutoFit/>
          </a:bodyPr>
          <a:lstStyle/>
          <a:p>
            <a:pPr>
              <a:spcBef>
                <a:spcPts val="40"/>
              </a:spcBef>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marR="351155" lvl="0" indent="-342900" algn="just">
              <a:spcBef>
                <a:spcPts val="5"/>
              </a:spcBef>
              <a:spcAft>
                <a:spcPts val="0"/>
              </a:spcAft>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Initial Deposit:</a:t>
            </a:r>
            <a:r>
              <a:rPr lang="en-US" sz="1800" dirty="0">
                <a:effectLst/>
                <a:latin typeface="Raleway" pitchFamily="2" charset="0"/>
                <a:ea typeface="Calibri" panose="020F0502020204030204" pitchFamily="34" charset="0"/>
              </a:rPr>
              <a:t> An amount equivalent to </a:t>
            </a:r>
            <a:r>
              <a:rPr lang="en-US" dirty="0">
                <a:highlight>
                  <a:srgbClr val="FFFF00"/>
                </a:highlight>
                <a:latin typeface="Raleway" pitchFamily="2" charset="0"/>
                <a:ea typeface="Calibri" panose="020F0502020204030204" pitchFamily="34" charset="0"/>
              </a:rPr>
              <a:t>2</a:t>
            </a:r>
            <a:r>
              <a:rPr lang="en-US" sz="1800" dirty="0">
                <a:effectLst/>
                <a:highlight>
                  <a:srgbClr val="FFFF00"/>
                </a:highlight>
                <a:latin typeface="Raleway" pitchFamily="2" charset="0"/>
                <a:ea typeface="Calibri" panose="020F0502020204030204" pitchFamily="34" charset="0"/>
              </a:rPr>
              <a:t>0% of the Master Franchise Fee </a:t>
            </a:r>
            <a:r>
              <a:rPr lang="en-US" dirty="0">
                <a:highlight>
                  <a:srgbClr val="FFFF00"/>
                </a:highlight>
                <a:latin typeface="Raleway" pitchFamily="2" charset="0"/>
                <a:ea typeface="Calibri" panose="020F0502020204030204" pitchFamily="34" charset="0"/>
              </a:rPr>
              <a:t>_________</a:t>
            </a:r>
            <a:r>
              <a:rPr lang="en-US" sz="1800" dirty="0">
                <a:effectLst/>
                <a:latin typeface="Raleway" pitchFamily="2" charset="0"/>
                <a:ea typeface="Calibri" panose="020F0502020204030204" pitchFamily="34" charset="0"/>
              </a:rPr>
              <a:t> is due upon signing the Memorandum of</a:t>
            </a:r>
            <a:r>
              <a:rPr lang="en-US" sz="1800" spc="-170"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Understanding (MOU) to hold the territory until the Master Franchise Agreement (MFA) is signed. The deposit will be applied towards the master franchise fee and is</a:t>
            </a:r>
            <a:r>
              <a:rPr lang="en-US" sz="1800" spc="-3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non-refundable.</a:t>
            </a:r>
            <a:endParaRPr lang="en-PH" sz="1800" dirty="0">
              <a:effectLst/>
              <a:latin typeface="Raleway" pitchFamily="2" charset="0"/>
              <a:ea typeface="Calibri" panose="020F0502020204030204" pitchFamily="34" charset="0"/>
            </a:endParaRPr>
          </a:p>
          <a:p>
            <a:pPr marL="546100" indent="-228600"/>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546100" marR="351155" indent="-228600" algn="just">
              <a:spcBef>
                <a:spcPts val="5"/>
              </a:spcBef>
              <a:spcAft>
                <a:spcPts val="0"/>
              </a:spcAft>
              <a:tabLst>
                <a:tab pos="546735" algn="l"/>
              </a:tabLst>
            </a:pPr>
            <a:r>
              <a:rPr lang="en-US" sz="1800" dirty="0">
                <a:effectLst/>
                <a:latin typeface="Raleway" pitchFamily="2" charset="0"/>
                <a:ea typeface="Calibri" panose="020F0502020204030204" pitchFamily="34" charset="0"/>
              </a:rPr>
              <a:t>The payment schedule shall be as follows:</a:t>
            </a:r>
            <a:endParaRPr lang="en-PH" sz="1800"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sz="2000"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2523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DA531F-B9A6-B72C-F11F-1CAD452B8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818640" y="2774673"/>
            <a:ext cx="9083040" cy="677108"/>
          </a:xfrm>
          <a:prstGeom prst="rect">
            <a:avLst/>
          </a:prstGeom>
          <a:noFill/>
        </p:spPr>
        <p:txBody>
          <a:bodyPr wrap="square">
            <a:spAutoFit/>
          </a:bodyPr>
          <a:lstStyle/>
          <a:p>
            <a:pPr>
              <a:spcBef>
                <a:spcPts val="40"/>
              </a:spcBef>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sz="2000" b="1" dirty="0">
              <a:latin typeface="Raleway" pitchFamily="2" charset="0"/>
              <a:ea typeface="Calibri" panose="020F0502020204030204" pitchFamily="34" charset="0"/>
            </a:endParaRPr>
          </a:p>
        </p:txBody>
      </p:sp>
      <p:graphicFrame>
        <p:nvGraphicFramePr>
          <p:cNvPr id="2" name="Table 1">
            <a:extLst>
              <a:ext uri="{FF2B5EF4-FFF2-40B4-BE49-F238E27FC236}">
                <a16:creationId xmlns:a16="http://schemas.microsoft.com/office/drawing/2014/main" id="{CE579438-071E-CC4C-EFA5-7649F116E4EA}"/>
              </a:ext>
            </a:extLst>
          </p:cNvPr>
          <p:cNvGraphicFramePr>
            <a:graphicFrameLocks noGrp="1"/>
          </p:cNvGraphicFramePr>
          <p:nvPr/>
        </p:nvGraphicFramePr>
        <p:xfrm>
          <a:off x="2143760" y="2430484"/>
          <a:ext cx="8229600" cy="2842872"/>
        </p:xfrm>
        <a:graphic>
          <a:graphicData uri="http://schemas.openxmlformats.org/drawingml/2006/table">
            <a:tbl>
              <a:tblPr firstRow="1" firstCol="1" bandRow="1">
                <a:tableStyleId>{5C22544A-7EE6-4342-B048-85BDC9FD1C3A}</a:tableStyleId>
              </a:tblPr>
              <a:tblGrid>
                <a:gridCol w="3281497">
                  <a:extLst>
                    <a:ext uri="{9D8B030D-6E8A-4147-A177-3AD203B41FA5}">
                      <a16:colId xmlns:a16="http://schemas.microsoft.com/office/drawing/2014/main" val="459127657"/>
                    </a:ext>
                  </a:extLst>
                </a:gridCol>
                <a:gridCol w="2381606">
                  <a:extLst>
                    <a:ext uri="{9D8B030D-6E8A-4147-A177-3AD203B41FA5}">
                      <a16:colId xmlns:a16="http://schemas.microsoft.com/office/drawing/2014/main" val="3758062145"/>
                    </a:ext>
                  </a:extLst>
                </a:gridCol>
                <a:gridCol w="2566497">
                  <a:extLst>
                    <a:ext uri="{9D8B030D-6E8A-4147-A177-3AD203B41FA5}">
                      <a16:colId xmlns:a16="http://schemas.microsoft.com/office/drawing/2014/main" val="3247797436"/>
                    </a:ext>
                  </a:extLst>
                </a:gridCol>
              </a:tblGrid>
              <a:tr h="897750">
                <a:tc>
                  <a:txBody>
                    <a:bodyPr/>
                    <a:lstStyle/>
                    <a:p>
                      <a:pPr marL="546100" marR="351155" indent="-228600" algn="ctr">
                        <a:spcBef>
                          <a:spcPts val="5"/>
                        </a:spcBef>
                        <a:spcAft>
                          <a:spcPts val="0"/>
                        </a:spcAft>
                        <a:tabLst>
                          <a:tab pos="546735" algn="l"/>
                        </a:tabLst>
                      </a:pPr>
                      <a:r>
                        <a:rPr lang="en-US" sz="1400" dirty="0">
                          <a:effectLst/>
                        </a:rPr>
                        <a:t>Timing</a:t>
                      </a: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106680" indent="-228600" algn="ctr">
                        <a:spcBef>
                          <a:spcPts val="5"/>
                        </a:spcBef>
                        <a:spcAft>
                          <a:spcPts val="0"/>
                        </a:spcAft>
                        <a:tabLst>
                          <a:tab pos="546735" algn="l"/>
                        </a:tabLst>
                      </a:pPr>
                      <a:r>
                        <a:rPr lang="en-US" sz="1400" dirty="0">
                          <a:effectLst/>
                        </a:rPr>
                        <a:t>% of Master Franchise Fee</a:t>
                      </a: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r>
                        <a:rPr lang="en-US" sz="1400" dirty="0">
                          <a:effectLst/>
                        </a:rPr>
                        <a:t>Equivalent Amount</a:t>
                      </a: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1030204982"/>
                  </a:ext>
                </a:extLst>
              </a:tr>
              <a:tr h="448874">
                <a:tc>
                  <a:txBody>
                    <a:bodyPr/>
                    <a:lstStyle/>
                    <a:p>
                      <a:pPr marL="546100" marR="351155" indent="-228600">
                        <a:spcBef>
                          <a:spcPts val="5"/>
                        </a:spcBef>
                        <a:spcAft>
                          <a:spcPts val="0"/>
                        </a:spcAft>
                        <a:tabLst>
                          <a:tab pos="546735" algn="l"/>
                        </a:tabLst>
                      </a:pPr>
                      <a:r>
                        <a:rPr lang="en-US" sz="1400" dirty="0">
                          <a:effectLst/>
                        </a:rPr>
                        <a:t>Upon signing of the MOU</a:t>
                      </a: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r>
                        <a:rPr lang="en-US" sz="1400">
                          <a:effectLst/>
                        </a:rPr>
                        <a:t>20%</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endParaRPr lang="en-US" sz="1400" dirty="0">
                        <a:effectLst/>
                      </a:endParaRPr>
                    </a:p>
                  </a:txBody>
                  <a:tcPr marL="68580" marR="68580" marT="0" marB="0">
                    <a:solidFill>
                      <a:srgbClr val="00B050"/>
                    </a:solidFill>
                  </a:tcPr>
                </a:tc>
                <a:extLst>
                  <a:ext uri="{0D108BD9-81ED-4DB2-BD59-A6C34878D82A}">
                    <a16:rowId xmlns:a16="http://schemas.microsoft.com/office/drawing/2014/main" val="3031856028"/>
                  </a:ext>
                </a:extLst>
              </a:tr>
              <a:tr h="598500">
                <a:tc>
                  <a:txBody>
                    <a:bodyPr/>
                    <a:lstStyle/>
                    <a:p>
                      <a:pPr marL="546100" marR="351155" indent="-228600">
                        <a:spcBef>
                          <a:spcPts val="5"/>
                        </a:spcBef>
                        <a:spcAft>
                          <a:spcPts val="0"/>
                        </a:spcAft>
                        <a:tabLst>
                          <a:tab pos="546735" algn="l"/>
                        </a:tabLst>
                      </a:pPr>
                      <a:r>
                        <a:rPr lang="en-US" sz="1400">
                          <a:effectLst/>
                        </a:rPr>
                        <a:t>Upon signing of MFA</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r>
                        <a:rPr lang="en-US" sz="1400">
                          <a:effectLst/>
                        </a:rPr>
                        <a:t>50%</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3931911509"/>
                  </a:ext>
                </a:extLst>
              </a:tr>
              <a:tr h="448874">
                <a:tc>
                  <a:txBody>
                    <a:bodyPr/>
                    <a:lstStyle/>
                    <a:p>
                      <a:pPr marL="546100" marR="351155" indent="-228600">
                        <a:spcBef>
                          <a:spcPts val="5"/>
                        </a:spcBef>
                        <a:spcAft>
                          <a:spcPts val="0"/>
                        </a:spcAft>
                        <a:tabLst>
                          <a:tab pos="546735" algn="l"/>
                        </a:tabLst>
                      </a:pPr>
                      <a:r>
                        <a:rPr lang="en-US" sz="1400">
                          <a:effectLst/>
                        </a:rPr>
                        <a:t>Upon opening 1st unit</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r>
                        <a:rPr lang="en-US" sz="1400">
                          <a:effectLst/>
                        </a:rPr>
                        <a:t>20%</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2538787470"/>
                  </a:ext>
                </a:extLst>
              </a:tr>
              <a:tr h="448874">
                <a:tc>
                  <a:txBody>
                    <a:bodyPr/>
                    <a:lstStyle/>
                    <a:p>
                      <a:pPr marL="546100" marR="351155" indent="-228600">
                        <a:spcBef>
                          <a:spcPts val="5"/>
                        </a:spcBef>
                        <a:spcAft>
                          <a:spcPts val="0"/>
                        </a:spcAft>
                        <a:tabLst>
                          <a:tab pos="546735" algn="l"/>
                        </a:tabLst>
                      </a:pPr>
                      <a:r>
                        <a:rPr lang="en-US" sz="1400">
                          <a:effectLst/>
                        </a:rPr>
                        <a:t>Upon opening 2nd unit</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r>
                        <a:rPr lang="en-US" sz="1400">
                          <a:effectLst/>
                        </a:rPr>
                        <a:t>10%</a:t>
                      </a:r>
                      <a:endParaRPr lang="en-PH"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tc>
                  <a:txBody>
                    <a:bodyPr/>
                    <a:lstStyle/>
                    <a:p>
                      <a:pPr marL="546100" marR="351155" indent="-228600" algn="ctr">
                        <a:spcBef>
                          <a:spcPts val="5"/>
                        </a:spcBef>
                        <a:spcAft>
                          <a:spcPts val="0"/>
                        </a:spcAft>
                        <a:tabLst>
                          <a:tab pos="546735" algn="l"/>
                        </a:tabLst>
                      </a:pPr>
                      <a:endParaRPr lang="en-PH"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19898691"/>
                  </a:ext>
                </a:extLst>
              </a:tr>
            </a:tbl>
          </a:graphicData>
        </a:graphic>
      </p:graphicFrame>
      <p:sp>
        <p:nvSpPr>
          <p:cNvPr id="6" name="Rectangle 1">
            <a:extLst>
              <a:ext uri="{FF2B5EF4-FFF2-40B4-BE49-F238E27FC236}">
                <a16:creationId xmlns:a16="http://schemas.microsoft.com/office/drawing/2014/main" id="{21405F0C-2867-5053-FDE2-0E62A8DE91C9}"/>
              </a:ext>
            </a:extLst>
          </p:cNvPr>
          <p:cNvSpPr>
            <a:spLocks noChangeArrowheads="1"/>
          </p:cNvSpPr>
          <p:nvPr/>
        </p:nvSpPr>
        <p:spPr bwMode="auto">
          <a:xfrm>
            <a:off x="4075113" y="24082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Tree>
    <p:extLst>
      <p:ext uri="{BB962C8B-B14F-4D97-AF65-F5344CB8AC3E}">
        <p14:creationId xmlns:p14="http://schemas.microsoft.com/office/powerpoint/2010/main" val="3648728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B302B5-2359-A8E9-53AD-78E9F0F939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graphicFrame>
        <p:nvGraphicFramePr>
          <p:cNvPr id="2" name="Table 1">
            <a:extLst>
              <a:ext uri="{FF2B5EF4-FFF2-40B4-BE49-F238E27FC236}">
                <a16:creationId xmlns:a16="http://schemas.microsoft.com/office/drawing/2014/main" id="{8ACBC4A9-59C3-0BAB-326E-AB5A73574289}"/>
              </a:ext>
            </a:extLst>
          </p:cNvPr>
          <p:cNvGraphicFramePr>
            <a:graphicFrameLocks noGrp="1"/>
          </p:cNvGraphicFramePr>
          <p:nvPr/>
        </p:nvGraphicFramePr>
        <p:xfrm>
          <a:off x="2113280" y="2773680"/>
          <a:ext cx="8087362" cy="2519680"/>
        </p:xfrm>
        <a:graphic>
          <a:graphicData uri="http://schemas.openxmlformats.org/drawingml/2006/table">
            <a:tbl>
              <a:tblPr firstRow="1" bandRow="1">
                <a:tableStyleId>{5C22544A-7EE6-4342-B048-85BDC9FD1C3A}</a:tableStyleId>
              </a:tblPr>
              <a:tblGrid>
                <a:gridCol w="1842121">
                  <a:extLst>
                    <a:ext uri="{9D8B030D-6E8A-4147-A177-3AD203B41FA5}">
                      <a16:colId xmlns:a16="http://schemas.microsoft.com/office/drawing/2014/main" val="84508745"/>
                    </a:ext>
                  </a:extLst>
                </a:gridCol>
                <a:gridCol w="733254">
                  <a:extLst>
                    <a:ext uri="{9D8B030D-6E8A-4147-A177-3AD203B41FA5}">
                      <a16:colId xmlns:a16="http://schemas.microsoft.com/office/drawing/2014/main" val="3499671596"/>
                    </a:ext>
                  </a:extLst>
                </a:gridCol>
                <a:gridCol w="567013">
                  <a:extLst>
                    <a:ext uri="{9D8B030D-6E8A-4147-A177-3AD203B41FA5}">
                      <a16:colId xmlns:a16="http://schemas.microsoft.com/office/drawing/2014/main" val="660720078"/>
                    </a:ext>
                  </a:extLst>
                </a:gridCol>
                <a:gridCol w="567013">
                  <a:extLst>
                    <a:ext uri="{9D8B030D-6E8A-4147-A177-3AD203B41FA5}">
                      <a16:colId xmlns:a16="http://schemas.microsoft.com/office/drawing/2014/main" val="3558509769"/>
                    </a:ext>
                  </a:extLst>
                </a:gridCol>
                <a:gridCol w="625423">
                  <a:extLst>
                    <a:ext uri="{9D8B030D-6E8A-4147-A177-3AD203B41FA5}">
                      <a16:colId xmlns:a16="http://schemas.microsoft.com/office/drawing/2014/main" val="3958347546"/>
                    </a:ext>
                  </a:extLst>
                </a:gridCol>
                <a:gridCol w="625423">
                  <a:extLst>
                    <a:ext uri="{9D8B030D-6E8A-4147-A177-3AD203B41FA5}">
                      <a16:colId xmlns:a16="http://schemas.microsoft.com/office/drawing/2014/main" val="2793246393"/>
                    </a:ext>
                  </a:extLst>
                </a:gridCol>
                <a:gridCol w="625423">
                  <a:extLst>
                    <a:ext uri="{9D8B030D-6E8A-4147-A177-3AD203B41FA5}">
                      <a16:colId xmlns:a16="http://schemas.microsoft.com/office/drawing/2014/main" val="2194927448"/>
                    </a:ext>
                  </a:extLst>
                </a:gridCol>
                <a:gridCol w="625423">
                  <a:extLst>
                    <a:ext uri="{9D8B030D-6E8A-4147-A177-3AD203B41FA5}">
                      <a16:colId xmlns:a16="http://schemas.microsoft.com/office/drawing/2014/main" val="1166520856"/>
                    </a:ext>
                  </a:extLst>
                </a:gridCol>
                <a:gridCol w="625423">
                  <a:extLst>
                    <a:ext uri="{9D8B030D-6E8A-4147-A177-3AD203B41FA5}">
                      <a16:colId xmlns:a16="http://schemas.microsoft.com/office/drawing/2014/main" val="374034894"/>
                    </a:ext>
                  </a:extLst>
                </a:gridCol>
                <a:gridCol w="625423">
                  <a:extLst>
                    <a:ext uri="{9D8B030D-6E8A-4147-A177-3AD203B41FA5}">
                      <a16:colId xmlns:a16="http://schemas.microsoft.com/office/drawing/2014/main" val="2114910531"/>
                    </a:ext>
                  </a:extLst>
                </a:gridCol>
                <a:gridCol w="625423">
                  <a:extLst>
                    <a:ext uri="{9D8B030D-6E8A-4147-A177-3AD203B41FA5}">
                      <a16:colId xmlns:a16="http://schemas.microsoft.com/office/drawing/2014/main" val="767448316"/>
                    </a:ext>
                  </a:extLst>
                </a:gridCol>
              </a:tblGrid>
              <a:tr h="692733">
                <a:tc>
                  <a:txBody>
                    <a:bodyPr/>
                    <a:lstStyle/>
                    <a:p>
                      <a:pPr algn="l">
                        <a:spcBef>
                          <a:spcPts val="35"/>
                        </a:spcBef>
                      </a:pPr>
                      <a:r>
                        <a:rPr lang="en-PH" sz="1400" dirty="0">
                          <a:effectLst/>
                        </a:rPr>
                        <a:t>Minimum Requirements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dirty="0">
                          <a:effectLst/>
                        </a:rPr>
                        <a:t>Year 1</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2</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3</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4</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6</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7</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8</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9</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tc>
                  <a:txBody>
                    <a:bodyPr/>
                    <a:lstStyle/>
                    <a:p>
                      <a:pPr algn="ctr">
                        <a:spcBef>
                          <a:spcPts val="35"/>
                        </a:spcBef>
                      </a:pPr>
                      <a:r>
                        <a:rPr lang="en-PH" sz="1400">
                          <a:effectLst/>
                        </a:rPr>
                        <a:t>10</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marT="22860" marB="22860" anchor="ctr">
                    <a:solidFill>
                      <a:srgbClr val="00B050"/>
                    </a:solidFill>
                  </a:tcPr>
                </a:tc>
                <a:extLst>
                  <a:ext uri="{0D108BD9-81ED-4DB2-BD59-A6C34878D82A}">
                    <a16:rowId xmlns:a16="http://schemas.microsoft.com/office/drawing/2014/main" val="414725797"/>
                  </a:ext>
                </a:extLst>
              </a:tr>
              <a:tr h="597018">
                <a:tc>
                  <a:txBody>
                    <a:bodyPr/>
                    <a:lstStyle/>
                    <a:p>
                      <a:pPr algn="l">
                        <a:spcBef>
                          <a:spcPts val="35"/>
                        </a:spcBef>
                      </a:pPr>
                      <a:r>
                        <a:rPr lang="en-PH" sz="1400">
                          <a:effectLst/>
                        </a:rPr>
                        <a:t>Number of units open</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20</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25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35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45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extLst>
                  <a:ext uri="{0D108BD9-81ED-4DB2-BD59-A6C34878D82A}">
                    <a16:rowId xmlns:a16="http://schemas.microsoft.com/office/drawing/2014/main" val="1946963529"/>
                  </a:ext>
                </a:extLst>
              </a:tr>
              <a:tr h="632911">
                <a:tc>
                  <a:txBody>
                    <a:bodyPr/>
                    <a:lstStyle/>
                    <a:p>
                      <a:pPr algn="l">
                        <a:spcBef>
                          <a:spcPts val="35"/>
                        </a:spcBef>
                      </a:pPr>
                      <a:r>
                        <a:rPr lang="en-PH" sz="1400">
                          <a:effectLst/>
                        </a:rPr>
                        <a:t>Master franchisee-owned</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5</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3</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3</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3</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3</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3</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extLst>
                  <a:ext uri="{0D108BD9-81ED-4DB2-BD59-A6C34878D82A}">
                    <a16:rowId xmlns:a16="http://schemas.microsoft.com/office/drawing/2014/main" val="496133390"/>
                  </a:ext>
                </a:extLst>
              </a:tr>
              <a:tr h="597018">
                <a:tc>
                  <a:txBody>
                    <a:bodyPr/>
                    <a:lstStyle/>
                    <a:p>
                      <a:pPr algn="l">
                        <a:spcBef>
                          <a:spcPts val="35"/>
                        </a:spcBef>
                      </a:pPr>
                      <a:r>
                        <a:rPr lang="en-PH" sz="1400">
                          <a:effectLst/>
                        </a:rPr>
                        <a:t>Sub-franchising</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No</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a:effectLst/>
                        </a:rPr>
                        <a:t>OK</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tc>
                  <a:txBody>
                    <a:bodyPr/>
                    <a:lstStyle/>
                    <a:p>
                      <a:pPr algn="ctr">
                        <a:spcBef>
                          <a:spcPts val="35"/>
                        </a:spcBef>
                      </a:pPr>
                      <a:r>
                        <a:rPr lang="en-PH" sz="1400" dirty="0">
                          <a:effectLst/>
                        </a:rPr>
                        <a:t>OK</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9525" marB="0" anchor="ctr">
                    <a:solidFill>
                      <a:srgbClr val="00B050"/>
                    </a:solidFill>
                  </a:tcPr>
                </a:tc>
                <a:extLst>
                  <a:ext uri="{0D108BD9-81ED-4DB2-BD59-A6C34878D82A}">
                    <a16:rowId xmlns:a16="http://schemas.microsoft.com/office/drawing/2014/main" val="1448768668"/>
                  </a:ext>
                </a:extLst>
              </a:tr>
            </a:tbl>
          </a:graphicData>
        </a:graphic>
      </p:graphicFrame>
      <p:sp>
        <p:nvSpPr>
          <p:cNvPr id="6" name="Rectangle 1">
            <a:extLst>
              <a:ext uri="{FF2B5EF4-FFF2-40B4-BE49-F238E27FC236}">
                <a16:creationId xmlns:a16="http://schemas.microsoft.com/office/drawing/2014/main" id="{6F353F0D-7CE0-AFB2-B3E9-CCB354415623}"/>
              </a:ext>
            </a:extLst>
          </p:cNvPr>
          <p:cNvSpPr>
            <a:spLocks noChangeArrowheads="1"/>
          </p:cNvSpPr>
          <p:nvPr/>
        </p:nvSpPr>
        <p:spPr bwMode="auto">
          <a:xfrm>
            <a:off x="1991358" y="2333219"/>
            <a:ext cx="6163867"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6100" algn="l"/>
              </a:tabLst>
              <a:defRPr>
                <a:solidFill>
                  <a:schemeClr val="tx1"/>
                </a:solidFill>
                <a:latin typeface="Arial" panose="020B0604020202020204" pitchFamily="34" charset="0"/>
              </a:defRPr>
            </a:lvl1pPr>
            <a:lvl2pPr eaLnBrk="0" fontAlgn="base" hangingPunct="0">
              <a:spcBef>
                <a:spcPct val="0"/>
              </a:spcBef>
              <a:spcAft>
                <a:spcPct val="0"/>
              </a:spcAft>
              <a:tabLst>
                <a:tab pos="546100" algn="l"/>
              </a:tabLst>
              <a:defRPr>
                <a:solidFill>
                  <a:schemeClr val="tx1"/>
                </a:solidFill>
                <a:latin typeface="Arial" panose="020B0604020202020204" pitchFamily="34" charset="0"/>
              </a:defRPr>
            </a:lvl2pPr>
            <a:lvl3pPr eaLnBrk="0" fontAlgn="base" hangingPunct="0">
              <a:spcBef>
                <a:spcPct val="0"/>
              </a:spcBef>
              <a:spcAft>
                <a:spcPct val="0"/>
              </a:spcAft>
              <a:tabLst>
                <a:tab pos="546100" algn="l"/>
              </a:tabLst>
              <a:defRPr>
                <a:solidFill>
                  <a:schemeClr val="tx1"/>
                </a:solidFill>
                <a:latin typeface="Arial" panose="020B0604020202020204" pitchFamily="34" charset="0"/>
              </a:defRPr>
            </a:lvl3pPr>
            <a:lvl4pPr eaLnBrk="0" fontAlgn="base" hangingPunct="0">
              <a:spcBef>
                <a:spcPct val="0"/>
              </a:spcBef>
              <a:spcAft>
                <a:spcPct val="0"/>
              </a:spcAft>
              <a:tabLst>
                <a:tab pos="546100" algn="l"/>
              </a:tabLst>
              <a:defRPr>
                <a:solidFill>
                  <a:schemeClr val="tx1"/>
                </a:solidFill>
                <a:latin typeface="Arial" panose="020B0604020202020204" pitchFamily="34" charset="0"/>
              </a:defRPr>
            </a:lvl4pPr>
            <a:lvl5pPr eaLnBrk="0" fontAlgn="base" hangingPunct="0">
              <a:spcBef>
                <a:spcPct val="0"/>
              </a:spcBef>
              <a:spcAft>
                <a:spcPct val="0"/>
              </a:spcAft>
              <a:tabLst>
                <a:tab pos="546100" algn="l"/>
              </a:tabLst>
              <a:defRPr>
                <a:solidFill>
                  <a:schemeClr val="tx1"/>
                </a:solidFill>
                <a:latin typeface="Arial" panose="020B0604020202020204" pitchFamily="34" charset="0"/>
              </a:defRPr>
            </a:lvl5pPr>
            <a:lvl6pPr eaLnBrk="0" fontAlgn="base" hangingPunct="0">
              <a:spcBef>
                <a:spcPct val="0"/>
              </a:spcBef>
              <a:spcAft>
                <a:spcPct val="0"/>
              </a:spcAft>
              <a:tabLst>
                <a:tab pos="546100" algn="l"/>
              </a:tabLst>
              <a:defRPr>
                <a:solidFill>
                  <a:schemeClr val="tx1"/>
                </a:solidFill>
                <a:latin typeface="Arial" panose="020B0604020202020204" pitchFamily="34" charset="0"/>
              </a:defRPr>
            </a:lvl6pPr>
            <a:lvl7pPr eaLnBrk="0" fontAlgn="base" hangingPunct="0">
              <a:spcBef>
                <a:spcPct val="0"/>
              </a:spcBef>
              <a:spcAft>
                <a:spcPct val="0"/>
              </a:spcAft>
              <a:tabLst>
                <a:tab pos="546100" algn="l"/>
              </a:tabLst>
              <a:defRPr>
                <a:solidFill>
                  <a:schemeClr val="tx1"/>
                </a:solidFill>
                <a:latin typeface="Arial" panose="020B0604020202020204" pitchFamily="34" charset="0"/>
              </a:defRPr>
            </a:lvl7pPr>
            <a:lvl8pPr eaLnBrk="0" fontAlgn="base" hangingPunct="0">
              <a:spcBef>
                <a:spcPct val="0"/>
              </a:spcBef>
              <a:spcAft>
                <a:spcPct val="0"/>
              </a:spcAft>
              <a:tabLst>
                <a:tab pos="546100" algn="l"/>
              </a:tabLst>
              <a:defRPr>
                <a:solidFill>
                  <a:schemeClr val="tx1"/>
                </a:solidFill>
                <a:latin typeface="Arial" panose="020B0604020202020204" pitchFamily="34" charset="0"/>
              </a:defRPr>
            </a:lvl8pPr>
            <a:lvl9pPr eaLnBrk="0" fontAlgn="base" hangingPunct="0">
              <a:spcBef>
                <a:spcPct val="0"/>
              </a:spcBef>
              <a:spcAft>
                <a:spcPct val="0"/>
              </a:spcAft>
              <a:tabLst>
                <a:tab pos="5461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546100" algn="l"/>
              </a:tabLst>
            </a:pPr>
            <a:r>
              <a:rPr kumimoji="0" lang="en-US" altLang="en-US" sz="1400" b="1" i="0" u="none" strike="noStrike" cap="none" normalizeH="0" baseline="0" dirty="0">
                <a:ln>
                  <a:noFill/>
                </a:ln>
                <a:solidFill>
                  <a:schemeClr val="tx1"/>
                </a:solidFill>
                <a:effectLst/>
                <a:latin typeface="Raleway" pitchFamily="2" charset="0"/>
                <a:ea typeface="Calibri" panose="020F0502020204030204" pitchFamily="34" charset="0"/>
              </a:rPr>
              <a:t>Sub-Franchise Rights: </a:t>
            </a:r>
            <a:r>
              <a:rPr kumimoji="0" lang="en-US" altLang="en-US" sz="1400" b="0" i="0" u="none" strike="noStrike" cap="none" normalizeH="0" baseline="0" dirty="0">
                <a:ln>
                  <a:noFill/>
                </a:ln>
                <a:solidFill>
                  <a:schemeClr val="tx1"/>
                </a:solidFill>
                <a:effectLst/>
                <a:latin typeface="Raleway" pitchFamily="2" charset="0"/>
                <a:ea typeface="Calibri" panose="020F0502020204030204" pitchFamily="34" charset="0"/>
              </a:rPr>
              <a:t>Granted after fulfilling condition in the Item no. 3</a:t>
            </a:r>
            <a:endParaRPr kumimoji="0" lang="en-PH" altLang="en-US" sz="1000" b="0" i="0" u="none" strike="noStrike" cap="none" normalizeH="0" baseline="0" dirty="0">
              <a:ln>
                <a:noFill/>
              </a:ln>
              <a:solidFill>
                <a:schemeClr val="tx1"/>
              </a:solidFill>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tab pos="546100" algn="l"/>
              </a:tabLst>
            </a:pPr>
            <a:endParaRPr kumimoji="0" lang="en-PH" altLang="en-US" sz="2400" b="0" i="0" u="none" strike="noStrike" cap="none" normalizeH="0" baseline="0" dirty="0">
              <a:ln>
                <a:noFill/>
              </a:ln>
              <a:solidFill>
                <a:schemeClr val="tx1"/>
              </a:solidFill>
              <a:effectLst/>
              <a:latin typeface="Raleway" pitchFamily="2" charset="0"/>
            </a:endParaRPr>
          </a:p>
        </p:txBody>
      </p:sp>
    </p:spTree>
    <p:extLst>
      <p:ext uri="{BB962C8B-B14F-4D97-AF65-F5344CB8AC3E}">
        <p14:creationId xmlns:p14="http://schemas.microsoft.com/office/powerpoint/2010/main" val="379894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02B09E-742D-CEC5-C2CE-DF9DFC8E6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818640" y="2774673"/>
            <a:ext cx="9083040" cy="2492990"/>
          </a:xfrm>
          <a:prstGeom prst="rect">
            <a:avLst/>
          </a:prstGeom>
          <a:noFill/>
        </p:spPr>
        <p:txBody>
          <a:bodyPr wrap="square">
            <a:spAutoFit/>
          </a:bodyPr>
          <a:lstStyle/>
          <a:p>
            <a:pPr>
              <a:spcBef>
                <a:spcPts val="40"/>
              </a:spcBef>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lvl="0" indent="-342900">
              <a:spcAft>
                <a:spcPts val="1200"/>
              </a:spcAft>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Unit Franchise Fee Share of Franchisor </a:t>
            </a:r>
            <a:r>
              <a:rPr lang="en-US" sz="1800" dirty="0">
                <a:effectLst/>
                <a:latin typeface="Raleway" pitchFamily="2" charset="0"/>
                <a:ea typeface="Calibri" panose="020F0502020204030204" pitchFamily="34" charset="0"/>
              </a:rPr>
              <a:t>shall be </a:t>
            </a:r>
            <a:r>
              <a:rPr lang="en-US" b="1" dirty="0">
                <a:solidFill>
                  <a:srgbClr val="92D050"/>
                </a:solidFill>
                <a:latin typeface="Raleway" pitchFamily="2" charset="0"/>
                <a:ea typeface="Calibri" panose="020F0502020204030204" pitchFamily="34" charset="0"/>
              </a:rPr>
              <a:t>inclusive with a fee</a:t>
            </a:r>
            <a:r>
              <a:rPr lang="en-US" sz="1800" dirty="0">
                <a:effectLst/>
                <a:latin typeface="Raleway" pitchFamily="2" charset="0"/>
                <a:ea typeface="Calibri" panose="020F0502020204030204" pitchFamily="34" charset="0"/>
              </a:rPr>
              <a:t> from </a:t>
            </a:r>
            <a:r>
              <a:rPr lang="en-US" sz="1800" dirty="0">
                <a:effectLst/>
                <a:highlight>
                  <a:srgbClr val="FFFF00"/>
                </a:highlight>
                <a:latin typeface="Raleway" pitchFamily="2" charset="0"/>
                <a:ea typeface="Calibri" panose="020F0502020204030204" pitchFamily="34" charset="0"/>
              </a:rPr>
              <a:t>the 6th unit</a:t>
            </a:r>
            <a:r>
              <a:rPr lang="en-US" sz="1800" spc="-60" dirty="0">
                <a:effectLst/>
                <a:highlight>
                  <a:srgbClr val="FFFF00"/>
                </a:highlight>
                <a:latin typeface="Raleway" pitchFamily="2" charset="0"/>
                <a:ea typeface="Calibri" panose="020F0502020204030204" pitchFamily="34" charset="0"/>
              </a:rPr>
              <a:t> </a:t>
            </a:r>
            <a:r>
              <a:rPr lang="en-US" sz="1800" dirty="0">
                <a:effectLst/>
                <a:highlight>
                  <a:srgbClr val="FFFF00"/>
                </a:highlight>
                <a:latin typeface="Raleway" pitchFamily="2" charset="0"/>
                <a:ea typeface="Calibri" panose="020F0502020204030204" pitchFamily="34" charset="0"/>
              </a:rPr>
              <a:t>onwards</a:t>
            </a:r>
            <a:r>
              <a:rPr lang="en-US" sz="1800" dirty="0">
                <a:effectLst/>
                <a:latin typeface="Raleway" pitchFamily="2" charset="0"/>
                <a:ea typeface="Calibri" panose="020F0502020204030204" pitchFamily="34" charset="0"/>
              </a:rPr>
              <a:t>.</a:t>
            </a:r>
            <a:endParaRPr lang="en-PH" sz="1800" dirty="0">
              <a:effectLst/>
              <a:latin typeface="Raleway" pitchFamily="2" charset="0"/>
              <a:ea typeface="Calibri" panose="020F0502020204030204" pitchFamily="34" charset="0"/>
            </a:endParaRPr>
          </a:p>
          <a:p>
            <a:pPr marL="342900" marR="350520" lvl="0" indent="-342900">
              <a:spcBef>
                <a:spcPts val="45"/>
              </a:spcBef>
              <a:spcAft>
                <a:spcPts val="0"/>
              </a:spcAft>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Franchisor share on Unit Continuing Services Fee </a:t>
            </a:r>
            <a:r>
              <a:rPr lang="en-US" sz="1800" dirty="0">
                <a:effectLst/>
                <a:latin typeface="Raleway" pitchFamily="2" charset="0"/>
                <a:ea typeface="Calibri" panose="020F0502020204030204" pitchFamily="34" charset="0"/>
              </a:rPr>
              <a:t>shall be five percent (5%) of Gross Sales for all units operating in the territory to be paid monthly to</a:t>
            </a:r>
            <a:r>
              <a:rPr lang="en-US" sz="1800" spc="-50"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Franchisor.</a:t>
            </a:r>
            <a:endParaRPr lang="en-PH" sz="1800" dirty="0">
              <a:effectLst/>
              <a:latin typeface="Raleway" pitchFamily="2" charset="0"/>
              <a:ea typeface="Calibri" panose="020F0502020204030204" pitchFamily="34" charset="0"/>
            </a:endParaRPr>
          </a:p>
          <a:p>
            <a:pPr marR="350520">
              <a:spcBef>
                <a:spcPts val="45"/>
              </a:spcBef>
              <a:spcAft>
                <a:spcPts val="0"/>
              </a:spcAft>
              <a:tabLst>
                <a:tab pos="546735" algn="l"/>
              </a:tabLst>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sz="2000"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196525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8C2FC1-D318-89DA-FDFA-8D9570CE3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554480" y="2310671"/>
            <a:ext cx="9083040" cy="2900794"/>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spcBef>
                <a:spcPts val="5"/>
              </a:spcBef>
              <a:buSzPts val="1100"/>
              <a:buFont typeface="Arial" panose="020B0604020202020204" pitchFamily="34" charset="0"/>
              <a:buChar char="•"/>
              <a:tabLst>
                <a:tab pos="546735" algn="l"/>
              </a:tabLst>
            </a:pPr>
            <a:r>
              <a:rPr lang="en-US" b="1" dirty="0">
                <a:effectLst/>
                <a:latin typeface="Raleway" pitchFamily="2" charset="0"/>
                <a:ea typeface="Calibri" panose="020F0502020204030204" pitchFamily="34" charset="0"/>
              </a:rPr>
              <a:t>Advertising</a:t>
            </a:r>
            <a:r>
              <a:rPr lang="en-US" b="1" spc="-10" dirty="0">
                <a:effectLst/>
                <a:latin typeface="Raleway" pitchFamily="2" charset="0"/>
                <a:ea typeface="Calibri" panose="020F0502020204030204" pitchFamily="34" charset="0"/>
              </a:rPr>
              <a:t> </a:t>
            </a:r>
            <a:r>
              <a:rPr lang="en-US" b="1" dirty="0">
                <a:effectLst/>
                <a:latin typeface="Raleway" pitchFamily="2" charset="0"/>
                <a:ea typeface="Calibri" panose="020F0502020204030204" pitchFamily="34" charset="0"/>
              </a:rPr>
              <a:t>Expenditures</a:t>
            </a:r>
            <a:endParaRPr lang="en-PH" dirty="0">
              <a:effectLst/>
              <a:latin typeface="Raleway" pitchFamily="2" charset="0"/>
              <a:ea typeface="Calibri" panose="020F0502020204030204" pitchFamily="34" charset="0"/>
            </a:endParaRPr>
          </a:p>
          <a:p>
            <a:pPr marL="742950" marR="351155" lvl="1" indent="-285750">
              <a:spcBef>
                <a:spcPts val="280"/>
              </a:spcBef>
              <a:spcAft>
                <a:spcPts val="0"/>
              </a:spcAft>
              <a:buSzPts val="1100"/>
              <a:buFont typeface="Arial" panose="020B0604020202020204" pitchFamily="34" charset="0"/>
              <a:buChar char="•"/>
              <a:tabLst>
                <a:tab pos="1003935" algn="l"/>
              </a:tabLst>
            </a:pPr>
            <a:r>
              <a:rPr lang="en-US" spc="-5" dirty="0">
                <a:effectLst/>
                <a:latin typeface="Raleway" pitchFamily="2" charset="0"/>
                <a:ea typeface="Calibri" panose="020F0502020204030204" pitchFamily="34" charset="0"/>
              </a:rPr>
              <a:t>Global Advertising fee of 2% of gross sales of all units operating in the territory to be paid monthly to</a:t>
            </a:r>
            <a:r>
              <a:rPr lang="en-US" spc="-1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AVOCADORIA.PH</a:t>
            </a:r>
            <a:endParaRPr lang="en-PH" spc="-5" dirty="0">
              <a:effectLst/>
              <a:latin typeface="Raleway" pitchFamily="2" charset="0"/>
              <a:ea typeface="Calibri" panose="020F0502020204030204" pitchFamily="34" charset="0"/>
            </a:endParaRPr>
          </a:p>
          <a:p>
            <a:pPr>
              <a:spcBef>
                <a:spcPts val="3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742950" marR="351155" lvl="1" indent="-285750">
              <a:spcAft>
                <a:spcPts val="0"/>
              </a:spcAft>
              <a:buSzPts val="1100"/>
              <a:buFont typeface="Arial" panose="020B0604020202020204" pitchFamily="34" charset="0"/>
              <a:buChar char="•"/>
              <a:tabLst>
                <a:tab pos="1003935" algn="l"/>
              </a:tabLst>
            </a:pPr>
            <a:r>
              <a:rPr lang="en-US" spc="-5" dirty="0">
                <a:effectLst/>
                <a:latin typeface="Raleway" pitchFamily="2" charset="0"/>
                <a:ea typeface="Calibri" panose="020F0502020204030204" pitchFamily="34" charset="0"/>
              </a:rPr>
              <a:t>Minimum</a:t>
            </a:r>
            <a:r>
              <a:rPr lang="en-US" spc="-4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marketing</a:t>
            </a:r>
            <a:r>
              <a:rPr lang="en-US" spc="-5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expenditure</a:t>
            </a:r>
            <a:r>
              <a:rPr lang="en-US" spc="-3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of</a:t>
            </a:r>
            <a:r>
              <a:rPr lang="en-US" spc="-55" dirty="0">
                <a:effectLst/>
                <a:latin typeface="Raleway" pitchFamily="2" charset="0"/>
                <a:ea typeface="Calibri" panose="020F0502020204030204" pitchFamily="34" charset="0"/>
              </a:rPr>
              <a:t> 2.5</a:t>
            </a:r>
            <a:r>
              <a:rPr lang="en-US" spc="-5" dirty="0">
                <a:effectLst/>
                <a:latin typeface="Raleway" pitchFamily="2" charset="0"/>
                <a:ea typeface="Calibri" panose="020F0502020204030204" pitchFamily="34" charset="0"/>
              </a:rPr>
              <a:t>%</a:t>
            </a:r>
            <a:r>
              <a:rPr lang="en-US" spc="-6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of</a:t>
            </a:r>
            <a:r>
              <a:rPr lang="en-US" spc="-4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gross</a:t>
            </a:r>
            <a:r>
              <a:rPr lang="en-US" spc="-4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sales</a:t>
            </a:r>
            <a:r>
              <a:rPr lang="en-US" spc="-3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to</a:t>
            </a:r>
            <a:r>
              <a:rPr lang="en-US" spc="-3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be</a:t>
            </a:r>
            <a:r>
              <a:rPr lang="en-US" spc="-5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spent</a:t>
            </a:r>
            <a:r>
              <a:rPr lang="en-US" spc="-5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by</a:t>
            </a:r>
            <a:r>
              <a:rPr lang="en-US" spc="-4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the</a:t>
            </a:r>
            <a:r>
              <a:rPr lang="en-US" spc="-5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unit</a:t>
            </a:r>
            <a:r>
              <a:rPr lang="en-US" spc="-4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for</a:t>
            </a:r>
            <a:r>
              <a:rPr lang="en-US" spc="-5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its</a:t>
            </a:r>
            <a:r>
              <a:rPr lang="en-US" spc="-4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local advertising fund for location and in-store ad and marketing</a:t>
            </a:r>
            <a:r>
              <a:rPr lang="en-US" spc="-5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efforts.</a:t>
            </a:r>
            <a:endParaRPr lang="en-PH" spc="-5" dirty="0">
              <a:effectLst/>
              <a:latin typeface="Raleway" pitchFamily="2" charset="0"/>
              <a:ea typeface="Calibri" panose="020F0502020204030204" pitchFamily="34" charset="0"/>
            </a:endParaRPr>
          </a:p>
          <a:p>
            <a:pPr marR="350520">
              <a:spcBef>
                <a:spcPts val="45"/>
              </a:spcBef>
              <a:spcAft>
                <a:spcPts val="0"/>
              </a:spcAft>
              <a:tabLst>
                <a:tab pos="546735" algn="l"/>
              </a:tabLst>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68063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B557EE-70D6-03A7-29BC-4B7CE119B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717040" y="2805451"/>
            <a:ext cx="9083040" cy="2031325"/>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marR="351155" lvl="0" indent="-342900" algn="just">
              <a:spcBef>
                <a:spcPts val="5"/>
              </a:spcBef>
              <a:spcAft>
                <a:spcPts val="0"/>
              </a:spcAft>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Training Requirements:</a:t>
            </a:r>
            <a:r>
              <a:rPr lang="en-US" sz="1800" dirty="0">
                <a:effectLst/>
                <a:latin typeface="Raleway" pitchFamily="2" charset="0"/>
                <a:ea typeface="Calibri" panose="020F0502020204030204" pitchFamily="34" charset="0"/>
              </a:rPr>
              <a:t> Training for MFE’s staff that will be involved in managing and operating the units. This will be for seven (7) days at FRANCHISOR’s designated branch/es and training centers in the Philippines. [FRANCHISOR may set a maximum number of attendees to the training].</a:t>
            </a:r>
            <a:endParaRPr lang="en-PH" sz="1800" dirty="0">
              <a:effectLst/>
              <a:latin typeface="Raleway" pitchFamily="2" charset="0"/>
              <a:ea typeface="Calibri" panose="020F0502020204030204" pitchFamily="34" charset="0"/>
            </a:endParaRPr>
          </a:p>
          <a:p>
            <a:pPr marR="350520">
              <a:spcBef>
                <a:spcPts val="45"/>
              </a:spcBef>
              <a:spcAft>
                <a:spcPts val="0"/>
              </a:spcAft>
              <a:tabLst>
                <a:tab pos="546735" algn="l"/>
              </a:tabLst>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385463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B2608A-822E-C074-EE71-5C958D044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717040" y="2108200"/>
            <a:ext cx="9083040" cy="3493264"/>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marR="350520" lvl="0" indent="-342900" algn="just">
              <a:spcBef>
                <a:spcPts val="280"/>
              </a:spcBef>
              <a:spcAft>
                <a:spcPts val="0"/>
              </a:spcAft>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Opening</a:t>
            </a:r>
            <a:r>
              <a:rPr lang="en-US" sz="1800" b="1" spc="-75" dirty="0">
                <a:effectLst/>
                <a:latin typeface="Raleway" pitchFamily="2" charset="0"/>
                <a:ea typeface="Calibri" panose="020F0502020204030204" pitchFamily="34" charset="0"/>
              </a:rPr>
              <a:t> </a:t>
            </a:r>
            <a:r>
              <a:rPr lang="en-US" sz="1800" b="1" dirty="0">
                <a:effectLst/>
                <a:latin typeface="Raleway" pitchFamily="2" charset="0"/>
                <a:ea typeface="Calibri" panose="020F0502020204030204" pitchFamily="34" charset="0"/>
              </a:rPr>
              <a:t>Support:</a:t>
            </a:r>
            <a:r>
              <a:rPr lang="en-US" sz="1800" spc="11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FRANCHISOR</a:t>
            </a:r>
            <a:r>
              <a:rPr lang="en-US" sz="1800" spc="-60"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will</a:t>
            </a:r>
            <a:r>
              <a:rPr lang="en-US" sz="1800" spc="-6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send</a:t>
            </a:r>
            <a:r>
              <a:rPr lang="en-US" sz="1800" spc="-70"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up</a:t>
            </a:r>
            <a:r>
              <a:rPr lang="en-US" sz="1800" spc="-75"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to three (3) team members to the territory to help in the initial set-up and pre- and post-opening preparations of the initial unit for up to five (5) days. The franchisor will cover air travel, accommodation, and all local expenses.</a:t>
            </a:r>
            <a:endParaRPr lang="en-PH" sz="1800" dirty="0">
              <a:effectLst/>
              <a:latin typeface="Raleway" pitchFamily="2" charset="0"/>
              <a:ea typeface="Calibri" panose="020F0502020204030204" pitchFamily="34" charset="0"/>
            </a:endParaRPr>
          </a:p>
          <a:p>
            <a:pPr>
              <a:spcBef>
                <a:spcPts val="10"/>
              </a:spcBef>
            </a:pPr>
            <a:r>
              <a:rPr lang="en-US" sz="1800" dirty="0">
                <a:effectLst/>
                <a:latin typeface="Raleway" pitchFamily="2" charset="0"/>
                <a:ea typeface="Calibri" panose="020F0502020204030204" pitchFamily="34" charset="0"/>
              </a:rPr>
              <a:t> </a:t>
            </a:r>
            <a:endParaRPr lang="en-PH" sz="1800" dirty="0">
              <a:effectLst/>
              <a:latin typeface="Raleway" pitchFamily="2" charset="0"/>
              <a:ea typeface="Calibri" panose="020F0502020204030204" pitchFamily="34" charset="0"/>
            </a:endParaRPr>
          </a:p>
          <a:p>
            <a:pPr marL="342900" marR="351155" lvl="0" indent="-342900" algn="just">
              <a:spcBef>
                <a:spcPts val="285"/>
              </a:spcBef>
              <a:spcAft>
                <a:spcPts val="0"/>
              </a:spcAft>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On-going Support:</a:t>
            </a:r>
            <a:r>
              <a:rPr lang="en-US" sz="1800" dirty="0">
                <a:effectLst/>
                <a:latin typeface="Raleway" pitchFamily="2" charset="0"/>
                <a:ea typeface="Calibri" panose="020F0502020204030204" pitchFamily="34" charset="0"/>
              </a:rPr>
              <a:t> A maximum of two (2) visits will be done by one (1) FRANCHISOR representative to the territory annually for the first two (2) years of operation and one (1) visit to the territory annually thereafter. The franchisor will cover air travel, accommodation, and all local expenses. Any request for additional visits shall be borne by the</a:t>
            </a:r>
            <a:r>
              <a:rPr lang="en-US" sz="1800" spc="-20" dirty="0">
                <a:effectLst/>
                <a:latin typeface="Raleway" pitchFamily="2" charset="0"/>
                <a:ea typeface="Calibri" panose="020F0502020204030204" pitchFamily="34" charset="0"/>
              </a:rPr>
              <a:t> </a:t>
            </a:r>
            <a:r>
              <a:rPr lang="en-US" sz="1800" dirty="0">
                <a:effectLst/>
                <a:latin typeface="Raleway" pitchFamily="2" charset="0"/>
                <a:ea typeface="Calibri" panose="020F0502020204030204" pitchFamily="34" charset="0"/>
              </a:rPr>
              <a:t>MFE.</a:t>
            </a:r>
            <a:endParaRPr lang="en-PH" sz="1800"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05713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CF6B4C-3012-A6FE-6639-FF4298AEF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554480" y="1884680"/>
            <a:ext cx="9083040" cy="3724096"/>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marR="351155" lvl="0" indent="-342900" algn="just">
              <a:buSzPts val="1100"/>
              <a:buFont typeface="Arial" panose="020B0604020202020204" pitchFamily="34" charset="0"/>
              <a:buChar char="•"/>
              <a:tabLst>
                <a:tab pos="546735" algn="l"/>
              </a:tabLst>
            </a:pPr>
            <a:r>
              <a:rPr lang="en-US" b="1" dirty="0">
                <a:effectLst/>
                <a:latin typeface="Raleway" pitchFamily="2" charset="0"/>
                <a:ea typeface="Calibri" panose="020F0502020204030204" pitchFamily="34" charset="0"/>
              </a:rPr>
              <a:t>Proprietary Products / Equipment:</a:t>
            </a: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546100" indent="-228600"/>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742950" marR="353060" lvl="1" indent="-285750" algn="just">
              <a:spcAft>
                <a:spcPts val="600"/>
              </a:spcAft>
              <a:buSzPts val="1100"/>
              <a:buFont typeface="Calibri" panose="020F0502020204030204" pitchFamily="34" charset="0"/>
              <a:buAutoNum type="alphaLcPeriod"/>
              <a:tabLst>
                <a:tab pos="546735" algn="l"/>
              </a:tabLst>
            </a:pPr>
            <a:r>
              <a:rPr lang="en-US" spc="-5" dirty="0">
                <a:effectLst/>
                <a:latin typeface="Raleway" pitchFamily="2" charset="0"/>
                <a:ea typeface="Calibri" panose="020F0502020204030204" pitchFamily="34" charset="0"/>
              </a:rPr>
              <a:t>MFE must purchase only products, equipment, furniture, and fixtures from FRANCHISOR or its accredited suppliers.</a:t>
            </a:r>
            <a:endParaRPr lang="en-PH" spc="-5" dirty="0">
              <a:effectLst/>
              <a:latin typeface="Raleway" pitchFamily="2" charset="0"/>
              <a:ea typeface="Calibri" panose="020F0502020204030204" pitchFamily="34" charset="0"/>
            </a:endParaRPr>
          </a:p>
          <a:p>
            <a:pPr marL="742950" marR="353060" lvl="1" indent="-285750" algn="just">
              <a:spcAft>
                <a:spcPts val="600"/>
              </a:spcAft>
              <a:buSzPts val="1100"/>
              <a:buFont typeface="Calibri" panose="020F0502020204030204" pitchFamily="34" charset="0"/>
              <a:buAutoNum type="alphaLcPeriod"/>
              <a:tabLst>
                <a:tab pos="546735" algn="l"/>
              </a:tabLst>
            </a:pPr>
            <a:r>
              <a:rPr lang="en-US" spc="-5" dirty="0">
                <a:effectLst/>
                <a:latin typeface="Raleway" pitchFamily="2" charset="0"/>
                <a:ea typeface="Calibri" panose="020F0502020204030204" pitchFamily="34" charset="0"/>
              </a:rPr>
              <a:t>A list of items that will be provided by the FRANCHISOR or its accredited suppliers shall be included in the MFA. </a:t>
            </a:r>
            <a:endParaRPr lang="en-PH" spc="-5" dirty="0">
              <a:effectLst/>
              <a:latin typeface="Raleway" pitchFamily="2" charset="0"/>
              <a:ea typeface="Calibri" panose="020F0502020204030204" pitchFamily="34" charset="0"/>
            </a:endParaRPr>
          </a:p>
          <a:p>
            <a:pPr marL="742950" marR="353060" lvl="1" indent="-285750" algn="just">
              <a:spcAft>
                <a:spcPts val="600"/>
              </a:spcAft>
              <a:buSzPts val="1100"/>
              <a:buFont typeface="Calibri" panose="020F0502020204030204" pitchFamily="34" charset="0"/>
              <a:buAutoNum type="alphaLcPeriod"/>
              <a:tabLst>
                <a:tab pos="546735" algn="l"/>
              </a:tabLst>
            </a:pPr>
            <a:r>
              <a:rPr lang="en-US" spc="-5" dirty="0">
                <a:effectLst/>
                <a:latin typeface="Raleway" pitchFamily="2" charset="0"/>
                <a:ea typeface="Calibri" panose="020F0502020204030204" pitchFamily="34" charset="0"/>
              </a:rPr>
              <a:t>For items not on the list, the MFE may source directly.</a:t>
            </a:r>
            <a:endParaRPr lang="en-PH" spc="-5" dirty="0">
              <a:effectLst/>
              <a:latin typeface="Raleway" pitchFamily="2" charset="0"/>
              <a:ea typeface="Calibri" panose="020F0502020204030204" pitchFamily="34" charset="0"/>
            </a:endParaRPr>
          </a:p>
          <a:p>
            <a:pPr marL="742950" marR="353060" lvl="1" indent="-285750" algn="just">
              <a:spcAft>
                <a:spcPts val="600"/>
              </a:spcAft>
              <a:buSzPts val="1100"/>
              <a:buFont typeface="Calibri" panose="020F0502020204030204" pitchFamily="34" charset="0"/>
              <a:buAutoNum type="alphaLcPeriod"/>
              <a:tabLst>
                <a:tab pos="546735" algn="l"/>
              </a:tabLst>
            </a:pPr>
            <a:r>
              <a:rPr lang="en-US" spc="-5" dirty="0">
                <a:effectLst/>
                <a:latin typeface="Raleway" pitchFamily="2" charset="0"/>
                <a:ea typeface="Calibri" panose="020F0502020204030204" pitchFamily="34" charset="0"/>
              </a:rPr>
              <a:t>MFE should follow recipe/ food preparation procedures as specified by FRANCHISOR.</a:t>
            </a:r>
            <a:endParaRPr lang="en-PH" spc="-5" dirty="0">
              <a:effectLst/>
              <a:latin typeface="Raleway" pitchFamily="2" charset="0"/>
              <a:ea typeface="Calibri" panose="020F0502020204030204" pitchFamily="34" charset="0"/>
            </a:endParaRPr>
          </a:p>
          <a:p>
            <a:pPr>
              <a:spcBef>
                <a:spcPts val="45"/>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304151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471ED4-61CC-22D0-EFD5-7E0D2DE8EA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554480" y="2890520"/>
            <a:ext cx="9083040" cy="1477328"/>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Arial" panose="020B0604020202020204" pitchFamily="34" charset="0"/>
              <a:buChar char="•"/>
              <a:tabLst>
                <a:tab pos="546735" algn="l"/>
              </a:tabLst>
            </a:pPr>
            <a:r>
              <a:rPr lang="en-US" sz="1800" b="1" dirty="0">
                <a:effectLst/>
                <a:latin typeface="Raleway" pitchFamily="2" charset="0"/>
                <a:ea typeface="Calibri" panose="020F0502020204030204" pitchFamily="34" charset="0"/>
              </a:rPr>
              <a:t>Approval of Locations:</a:t>
            </a:r>
            <a:r>
              <a:rPr lang="en-US" sz="1800" dirty="0">
                <a:effectLst/>
                <a:latin typeface="Raleway" pitchFamily="2" charset="0"/>
                <a:ea typeface="Calibri" panose="020F0502020204030204" pitchFamily="34" charset="0"/>
              </a:rPr>
              <a:t> Locations of the first five (5) outlets will be approved by</a:t>
            </a:r>
            <a:r>
              <a:rPr lang="en-US" sz="1800" spc="145" dirty="0">
                <a:effectLst/>
                <a:latin typeface="Raleway" pitchFamily="2" charset="0"/>
                <a:ea typeface="Calibri" panose="020F0502020204030204" pitchFamily="34" charset="0"/>
              </a:rPr>
              <a:t> the </a:t>
            </a:r>
            <a:r>
              <a:rPr lang="en-US" sz="1800" dirty="0">
                <a:effectLst/>
                <a:latin typeface="Raleway" pitchFamily="2" charset="0"/>
                <a:ea typeface="Calibri" panose="020F0502020204030204" pitchFamily="34" charset="0"/>
              </a:rPr>
              <a:t>FRANCHISOR.</a:t>
            </a:r>
            <a:endParaRPr lang="en-PH" sz="1800" dirty="0">
              <a:effectLst/>
              <a:latin typeface="Raleway" pitchFamily="2" charset="0"/>
              <a:ea typeface="Calibri" panose="020F0502020204030204" pitchFamily="34" charset="0"/>
            </a:endParaRPr>
          </a:p>
          <a:p>
            <a:pPr>
              <a:spcBef>
                <a:spcPts val="45"/>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07531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5C4E0-467C-D911-7651-3C5CF6D88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554480" y="1874520"/>
            <a:ext cx="9083040" cy="3416320"/>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Arial" panose="020B0604020202020204" pitchFamily="34" charset="0"/>
              <a:buChar char="•"/>
              <a:tabLst>
                <a:tab pos="546735" algn="l"/>
              </a:tabLst>
            </a:pPr>
            <a:r>
              <a:rPr lang="en-US" b="1" dirty="0">
                <a:effectLst/>
                <a:latin typeface="Raleway" pitchFamily="2" charset="0"/>
                <a:ea typeface="Calibri" panose="020F0502020204030204" pitchFamily="34" charset="0"/>
              </a:rPr>
              <a:t>Other</a:t>
            </a:r>
            <a:r>
              <a:rPr lang="en-US" b="1" spc="-5" dirty="0">
                <a:effectLst/>
                <a:latin typeface="Raleway" pitchFamily="2" charset="0"/>
                <a:ea typeface="Calibri" panose="020F0502020204030204" pitchFamily="34" charset="0"/>
              </a:rPr>
              <a:t> </a:t>
            </a:r>
            <a:r>
              <a:rPr lang="en-US" b="1" dirty="0">
                <a:effectLst/>
                <a:latin typeface="Raleway" pitchFamily="2" charset="0"/>
                <a:ea typeface="Calibri" panose="020F0502020204030204" pitchFamily="34" charset="0"/>
              </a:rPr>
              <a:t>Requirements</a:t>
            </a:r>
            <a:endParaRPr lang="en-PH" dirty="0">
              <a:effectLst/>
              <a:latin typeface="Raleway" pitchFamily="2" charset="0"/>
              <a:ea typeface="Calibri" panose="020F0502020204030204" pitchFamily="34" charset="0"/>
            </a:endParaRPr>
          </a:p>
          <a:p>
            <a:pPr>
              <a:spcBef>
                <a:spcPts val="45"/>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800100" marR="351790" lvl="1" indent="-342900" algn="just">
              <a:spcAft>
                <a:spcPts val="0"/>
              </a:spcAft>
              <a:buSzPts val="1100"/>
              <a:buFont typeface="+mj-lt"/>
              <a:buAutoNum type="arabicPeriod"/>
              <a:tabLst>
                <a:tab pos="1003935" algn="l"/>
              </a:tabLst>
            </a:pPr>
            <a:r>
              <a:rPr lang="en-US" spc="-5" dirty="0">
                <a:effectLst/>
                <a:latin typeface="Raleway" pitchFamily="2" charset="0"/>
                <a:ea typeface="Calibri" panose="020F0502020204030204" pitchFamily="34" charset="0"/>
              </a:rPr>
              <a:t>Master Franchisee will be required to prepare a business plan showing Franchisor’s market for the country, the MFE’s company profile in detail, and plans for developing AVOCADORIA.PH in their country.</a:t>
            </a:r>
            <a:endParaRPr lang="en-PH" dirty="0">
              <a:effectLst/>
              <a:latin typeface="Raleway" pitchFamily="2" charset="0"/>
              <a:ea typeface="Calibri" panose="020F0502020204030204" pitchFamily="34" charset="0"/>
            </a:endParaRPr>
          </a:p>
          <a:p>
            <a:pPr marL="800100" marR="351155" lvl="1" indent="-342900" algn="just">
              <a:spcAft>
                <a:spcPts val="0"/>
              </a:spcAft>
              <a:buSzPts val="1100"/>
              <a:buFont typeface="+mj-lt"/>
              <a:buAutoNum type="arabicPeriod"/>
              <a:tabLst>
                <a:tab pos="1003935" algn="l"/>
              </a:tabLst>
            </a:pPr>
            <a:r>
              <a:rPr lang="en-US" spc="-5" dirty="0">
                <a:effectLst/>
                <a:latin typeface="Raleway" pitchFamily="2" charset="0"/>
                <a:ea typeface="Calibri" panose="020F0502020204030204" pitchFamily="34" charset="0"/>
              </a:rPr>
              <a:t>Master Franchisee shall attend meetings in the Philippines to view current operations, to meet staff and executives, to present their preliminary business plan for the development of AVOCADORIA.PH in their country and to learn details on the AVOCADORIA.PH concept, profitability, and support.</a:t>
            </a:r>
            <a:endParaRPr lang="en-PH" spc="-5"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349423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0293F7-DEA2-769E-22A7-E106D9763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5740551" y="109789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7882195" y="164653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3" name="TextBox 2">
            <a:extLst>
              <a:ext uri="{FF2B5EF4-FFF2-40B4-BE49-F238E27FC236}">
                <a16:creationId xmlns:a16="http://schemas.microsoft.com/office/drawing/2014/main" id="{0DAB7E2A-94B1-C4B9-3597-70A2E41C6035}"/>
              </a:ext>
            </a:extLst>
          </p:cNvPr>
          <p:cNvSpPr txBox="1"/>
          <p:nvPr/>
        </p:nvSpPr>
        <p:spPr>
          <a:xfrm>
            <a:off x="1717040" y="1559560"/>
            <a:ext cx="9083040" cy="4324261"/>
          </a:xfrm>
          <a:prstGeom prst="rect">
            <a:avLst/>
          </a:prstGeom>
          <a:noFill/>
        </p:spPr>
        <p:txBody>
          <a:bodyPr wrap="square">
            <a:spAutoFit/>
          </a:bodyPr>
          <a:lstStyle/>
          <a:p>
            <a:pPr>
              <a:spcBef>
                <a:spcPts val="40"/>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342900" lvl="0" indent="-342900">
              <a:buSzPts val="1100"/>
              <a:buFont typeface="Arial" panose="020B0604020202020204" pitchFamily="34" charset="0"/>
              <a:buChar char="•"/>
              <a:tabLst>
                <a:tab pos="546735" algn="l"/>
              </a:tabLst>
            </a:pPr>
            <a:r>
              <a:rPr lang="en-US" b="1" dirty="0">
                <a:effectLst/>
                <a:latin typeface="Raleway" pitchFamily="2" charset="0"/>
                <a:ea typeface="Calibri" panose="020F0502020204030204" pitchFamily="34" charset="0"/>
              </a:rPr>
              <a:t>Other</a:t>
            </a:r>
            <a:r>
              <a:rPr lang="en-US" b="1" spc="-5" dirty="0">
                <a:effectLst/>
                <a:latin typeface="Raleway" pitchFamily="2" charset="0"/>
                <a:ea typeface="Calibri" panose="020F0502020204030204" pitchFamily="34" charset="0"/>
              </a:rPr>
              <a:t> </a:t>
            </a:r>
            <a:r>
              <a:rPr lang="en-US" b="1" dirty="0">
                <a:effectLst/>
                <a:latin typeface="Raleway" pitchFamily="2" charset="0"/>
                <a:ea typeface="Calibri" panose="020F0502020204030204" pitchFamily="34" charset="0"/>
              </a:rPr>
              <a:t>Requirements</a:t>
            </a:r>
            <a:endParaRPr lang="en-PH" dirty="0">
              <a:effectLst/>
              <a:latin typeface="Raleway" pitchFamily="2" charset="0"/>
              <a:ea typeface="Calibri" panose="020F0502020204030204" pitchFamily="34" charset="0"/>
            </a:endParaRPr>
          </a:p>
          <a:p>
            <a:pPr>
              <a:spcBef>
                <a:spcPts val="45"/>
              </a:spcBef>
            </a:pPr>
            <a:r>
              <a:rPr lang="en-US" dirty="0">
                <a:effectLst/>
                <a:latin typeface="Raleway" pitchFamily="2" charset="0"/>
                <a:ea typeface="Calibri" panose="020F0502020204030204" pitchFamily="34" charset="0"/>
              </a:rPr>
              <a:t> </a:t>
            </a:r>
            <a:endParaRPr lang="en-PH" dirty="0">
              <a:effectLst/>
              <a:latin typeface="Raleway" pitchFamily="2" charset="0"/>
              <a:ea typeface="Calibri" panose="020F0502020204030204" pitchFamily="34" charset="0"/>
            </a:endParaRPr>
          </a:p>
          <a:p>
            <a:pPr marL="800100" lvl="1" indent="-342900">
              <a:buSzPts val="1100"/>
              <a:buFont typeface="+mj-lt"/>
              <a:buAutoNum type="arabicPeriod"/>
              <a:tabLst>
                <a:tab pos="1003300" algn="l"/>
                <a:tab pos="1003935" algn="l"/>
              </a:tabLst>
            </a:pPr>
            <a:r>
              <a:rPr lang="en-US" spc="-5" dirty="0">
                <a:effectLst/>
                <a:latin typeface="Raleway" pitchFamily="2" charset="0"/>
                <a:ea typeface="Calibri" panose="020F0502020204030204" pitchFamily="34" charset="0"/>
              </a:rPr>
              <a:t>Master Franchisee shall be required to sign a Confidentiality</a:t>
            </a:r>
            <a:r>
              <a:rPr lang="en-US" spc="-4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Agreement.</a:t>
            </a:r>
            <a:endParaRPr lang="en-PH" dirty="0">
              <a:effectLst/>
              <a:latin typeface="Raleway" pitchFamily="2" charset="0"/>
              <a:ea typeface="Calibri" panose="020F0502020204030204" pitchFamily="34" charset="0"/>
            </a:endParaRPr>
          </a:p>
          <a:p>
            <a:pPr marL="800100" marR="350520" lvl="1" indent="-342900" algn="just">
              <a:spcBef>
                <a:spcPts val="5"/>
              </a:spcBef>
              <a:buSzPts val="1100"/>
              <a:buFont typeface="+mj-lt"/>
              <a:buAutoNum type="arabicPeriod"/>
              <a:tabLst>
                <a:tab pos="1003935" algn="l"/>
                <a:tab pos="2378075" algn="l"/>
              </a:tabLst>
            </a:pPr>
            <a:r>
              <a:rPr lang="en-US" spc="-5" dirty="0">
                <a:effectLst/>
                <a:latin typeface="Raleway" pitchFamily="2" charset="0"/>
                <a:ea typeface="Calibri" panose="020F0502020204030204" pitchFamily="34" charset="0"/>
              </a:rPr>
              <a:t>In</a:t>
            </a:r>
            <a:r>
              <a:rPr lang="en-US" spc="-2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addition</a:t>
            </a:r>
            <a:r>
              <a:rPr lang="en-US" spc="-1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to</a:t>
            </a:r>
            <a:r>
              <a:rPr lang="en-US" spc="-2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the</a:t>
            </a:r>
            <a:r>
              <a:rPr lang="en-US" spc="-2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above</a:t>
            </a:r>
            <a:r>
              <a:rPr lang="en-US" spc="-2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fees,</a:t>
            </a:r>
            <a:r>
              <a:rPr lang="en-US" spc="-1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it</a:t>
            </a:r>
            <a:r>
              <a:rPr lang="en-US" spc="-2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is</a:t>
            </a:r>
            <a:r>
              <a:rPr lang="en-US" spc="-2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estimated</a:t>
            </a:r>
            <a:r>
              <a:rPr lang="en-US" spc="-1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that</a:t>
            </a:r>
            <a:r>
              <a:rPr lang="en-US" spc="-2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each</a:t>
            </a:r>
            <a:r>
              <a:rPr lang="en-US" spc="-2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unit</a:t>
            </a:r>
            <a:r>
              <a:rPr lang="en-US" spc="-1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built</a:t>
            </a:r>
            <a:r>
              <a:rPr lang="en-US" spc="-2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will</a:t>
            </a:r>
            <a:r>
              <a:rPr lang="en-US" spc="-1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require</a:t>
            </a:r>
            <a:r>
              <a:rPr lang="en-US" spc="-1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an</a:t>
            </a:r>
            <a:r>
              <a:rPr lang="en-US" spc="-30"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additional investment</a:t>
            </a:r>
            <a:r>
              <a:rPr lang="en-US" spc="-2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of about US$28,000,</a:t>
            </a:r>
            <a:r>
              <a:rPr lang="en-US" spc="-2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whether the unit is owned or</a:t>
            </a:r>
            <a:r>
              <a:rPr lang="en-US" spc="-45" dirty="0">
                <a:effectLst/>
                <a:latin typeface="Raleway" pitchFamily="2" charset="0"/>
                <a:ea typeface="Calibri" panose="020F0502020204030204" pitchFamily="34" charset="0"/>
              </a:rPr>
              <a:t> </a:t>
            </a:r>
            <a:r>
              <a:rPr lang="en-US" spc="-5" dirty="0">
                <a:effectLst/>
                <a:latin typeface="Raleway" pitchFamily="2" charset="0"/>
                <a:ea typeface="Calibri" panose="020F0502020204030204" pitchFamily="34" charset="0"/>
              </a:rPr>
              <a:t>leased.</a:t>
            </a:r>
            <a:endParaRPr lang="en-PH" dirty="0">
              <a:effectLst/>
              <a:latin typeface="Raleway" pitchFamily="2" charset="0"/>
              <a:ea typeface="Calibri" panose="020F0502020204030204" pitchFamily="34" charset="0"/>
            </a:endParaRPr>
          </a:p>
          <a:p>
            <a:pPr marL="800100" marR="353060" lvl="1" indent="-342900" algn="just">
              <a:spcAft>
                <a:spcPts val="0"/>
              </a:spcAft>
              <a:buSzPts val="1100"/>
              <a:buFont typeface="+mj-lt"/>
              <a:buAutoNum type="arabicPeriod"/>
              <a:tabLst>
                <a:tab pos="1003935" algn="l"/>
              </a:tabLst>
            </a:pPr>
            <a:r>
              <a:rPr lang="en-US" spc="-5" dirty="0">
                <a:effectLst/>
                <a:latin typeface="Raleway" pitchFamily="2" charset="0"/>
                <a:ea typeface="Calibri" panose="020F0502020204030204" pitchFamily="34" charset="0"/>
              </a:rPr>
              <a:t>FRANCHISOR expects its master franchisees to invest a substantial amount of capital upfront to acquire the right to build and operate the unit.</a:t>
            </a:r>
            <a:endParaRPr lang="en-PH" dirty="0">
              <a:effectLst/>
              <a:latin typeface="Raleway" pitchFamily="2" charset="0"/>
              <a:ea typeface="Calibri" panose="020F0502020204030204" pitchFamily="34" charset="0"/>
            </a:endParaRPr>
          </a:p>
          <a:p>
            <a:pPr marL="800100" lvl="1" indent="-342900">
              <a:spcBef>
                <a:spcPts val="280"/>
              </a:spcBef>
              <a:spcAft>
                <a:spcPts val="0"/>
              </a:spcAft>
              <a:buSzPts val="1100"/>
              <a:buFont typeface="+mj-lt"/>
              <a:buAutoNum type="arabicPeriod"/>
              <a:tabLst>
                <a:tab pos="1003300" algn="l"/>
                <a:tab pos="1003935" algn="l"/>
              </a:tabLst>
            </a:pPr>
            <a:r>
              <a:rPr lang="en-US" spc="-5" dirty="0">
                <a:effectLst/>
                <a:latin typeface="Raleway" pitchFamily="2" charset="0"/>
                <a:ea typeface="Calibri" panose="020F0502020204030204" pitchFamily="34" charset="0"/>
              </a:rPr>
              <a:t>Pricing and other terms shall be mutually agreeable and geared to market acceptability.</a:t>
            </a:r>
            <a:endParaRPr lang="en-PH" dirty="0">
              <a:effectLst/>
              <a:latin typeface="Raleway" pitchFamily="2" charset="0"/>
              <a:ea typeface="Calibri" panose="020F0502020204030204" pitchFamily="34" charset="0"/>
            </a:endParaRPr>
          </a:p>
          <a:p>
            <a:pPr marL="800100" lvl="1" indent="-342900">
              <a:spcBef>
                <a:spcPts val="280"/>
              </a:spcBef>
              <a:spcAft>
                <a:spcPts val="0"/>
              </a:spcAft>
              <a:buSzPts val="1100"/>
              <a:buFont typeface="+mj-lt"/>
              <a:buAutoNum type="arabicPeriod"/>
              <a:tabLst>
                <a:tab pos="1003300" algn="l"/>
                <a:tab pos="1003935" algn="l"/>
              </a:tabLst>
            </a:pPr>
            <a:r>
              <a:rPr lang="en-US" spc="-5" dirty="0">
                <a:effectLst/>
                <a:latin typeface="Raleway" pitchFamily="2" charset="0"/>
                <a:ea typeface="Calibri" panose="020F0502020204030204" pitchFamily="34" charset="0"/>
              </a:rPr>
              <a:t>If MFE will build a commissary, the MFE shall submit the design of the commissary for the FRANCHISOR’s approval.</a:t>
            </a:r>
            <a:endParaRPr lang="en-PH" spc="-5" dirty="0">
              <a:effectLst/>
              <a:latin typeface="Raleway" pitchFamily="2" charset="0"/>
              <a:ea typeface="Calibri" panose="020F0502020204030204" pitchFamily="34" charset="0"/>
            </a:endParaRPr>
          </a:p>
          <a:p>
            <a:pPr marL="342900" lvl="0" indent="-342900">
              <a:buSzPts val="1100"/>
              <a:buFont typeface="Calibri" panose="020F0502020204030204" pitchFamily="34" charset="0"/>
              <a:buAutoNum type="arabicPeriod"/>
              <a:tabLst>
                <a:tab pos="546735" algn="l"/>
                <a:tab pos="1662430" algn="l"/>
              </a:tabLst>
            </a:pPr>
            <a:endParaRPr lang="en-PH" b="1" dirty="0">
              <a:latin typeface="Raleway" pitchFamily="2" charset="0"/>
              <a:ea typeface="Calibri" panose="020F0502020204030204" pitchFamily="34" charset="0"/>
            </a:endParaRPr>
          </a:p>
        </p:txBody>
      </p:sp>
    </p:spTree>
    <p:extLst>
      <p:ext uri="{BB962C8B-B14F-4D97-AF65-F5344CB8AC3E}">
        <p14:creationId xmlns:p14="http://schemas.microsoft.com/office/powerpoint/2010/main" val="262701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2738AB-CCEA-9733-6BFE-6186BCFAB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9B5B678-D5F4-FEAA-A131-F72B9542A2A6}"/>
              </a:ext>
            </a:extLst>
          </p:cNvPr>
          <p:cNvSpPr/>
          <p:nvPr/>
        </p:nvSpPr>
        <p:spPr>
          <a:xfrm>
            <a:off x="3728871" y="1311255"/>
            <a:ext cx="587218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MASTER FRANCHISE</a:t>
            </a:r>
          </a:p>
        </p:txBody>
      </p:sp>
      <p:sp>
        <p:nvSpPr>
          <p:cNvPr id="5" name="Rectangle 4">
            <a:extLst>
              <a:ext uri="{FF2B5EF4-FFF2-40B4-BE49-F238E27FC236}">
                <a16:creationId xmlns:a16="http://schemas.microsoft.com/office/drawing/2014/main" id="{F024F10C-8ACD-6742-F97F-7BC2CC86148A}"/>
              </a:ext>
            </a:extLst>
          </p:cNvPr>
          <p:cNvSpPr/>
          <p:nvPr/>
        </p:nvSpPr>
        <p:spPr>
          <a:xfrm>
            <a:off x="5586035" y="1908155"/>
            <a:ext cx="1588897" cy="923330"/>
          </a:xfrm>
          <a:prstGeom prst="rect">
            <a:avLst/>
          </a:prstGeom>
          <a:noFill/>
        </p:spPr>
        <p:txBody>
          <a:bodyPr wrap="none" lIns="91440" tIns="45720" rIns="91440" bIns="45720">
            <a:spAutoFit/>
          </a:bodyPr>
          <a:lstStyle/>
          <a:p>
            <a:pPr algn="ctr"/>
            <a:r>
              <a:rPr lang="en-US" sz="5400" b="0" cap="none" spc="0" dirty="0">
                <a:ln w="0"/>
                <a:solidFill>
                  <a:srgbClr val="00B050"/>
                </a:solidFill>
                <a:effectLst>
                  <a:outerShdw blurRad="38100" dist="25400" dir="5400000" algn="ctr" rotWithShape="0">
                    <a:srgbClr val="6E747A">
                      <a:alpha val="43000"/>
                    </a:srgbClr>
                  </a:outerShdw>
                </a:effectLst>
              </a:rPr>
              <a:t>2024</a:t>
            </a:r>
          </a:p>
        </p:txBody>
      </p:sp>
      <p:sp>
        <p:nvSpPr>
          <p:cNvPr id="2" name="TextBox 1">
            <a:extLst>
              <a:ext uri="{FF2B5EF4-FFF2-40B4-BE49-F238E27FC236}">
                <a16:creationId xmlns:a16="http://schemas.microsoft.com/office/drawing/2014/main" id="{4E6D405C-1603-630E-86AA-27581894C8C6}"/>
              </a:ext>
            </a:extLst>
          </p:cNvPr>
          <p:cNvSpPr txBox="1"/>
          <p:nvPr/>
        </p:nvSpPr>
        <p:spPr>
          <a:xfrm>
            <a:off x="2895455" y="2658944"/>
            <a:ext cx="6705600" cy="769441"/>
          </a:xfrm>
          <a:prstGeom prst="rect">
            <a:avLst/>
          </a:prstGeom>
          <a:noFill/>
        </p:spPr>
        <p:txBody>
          <a:bodyPr wrap="square" rtlCol="0">
            <a:spAutoFit/>
          </a:bodyPr>
          <a:lstStyle/>
          <a:p>
            <a:pPr algn="ctr"/>
            <a:r>
              <a:rPr lang="en-PH" sz="4400" b="1" dirty="0">
                <a:solidFill>
                  <a:srgbClr val="00B050"/>
                </a:solidFill>
                <a:latin typeface="Raleway" pitchFamily="2" charset="0"/>
              </a:rPr>
              <a:t>THANK YOU</a:t>
            </a:r>
          </a:p>
        </p:txBody>
      </p:sp>
    </p:spTree>
    <p:extLst>
      <p:ext uri="{BB962C8B-B14F-4D97-AF65-F5344CB8AC3E}">
        <p14:creationId xmlns:p14="http://schemas.microsoft.com/office/powerpoint/2010/main" val="379833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066FCB3F4A304781AB71B1FC917A96" ma:contentTypeVersion="15" ma:contentTypeDescription="Create a new document." ma:contentTypeScope="" ma:versionID="79142203d5c06038a36118f4fb53dbdf">
  <xsd:schema xmlns:xsd="http://www.w3.org/2001/XMLSchema" xmlns:xs="http://www.w3.org/2001/XMLSchema" xmlns:p="http://schemas.microsoft.com/office/2006/metadata/properties" xmlns:ns2="afd82fb4-060c-4f33-8f71-026cde2147e3" xmlns:ns3="64e398f9-4be5-450d-89e9-aa1e310e99d2" targetNamespace="http://schemas.microsoft.com/office/2006/metadata/properties" ma:root="true" ma:fieldsID="a93ef74b1c530a81bd76b6c774235398" ns2:_="" ns3:_="">
    <xsd:import namespace="afd82fb4-060c-4f33-8f71-026cde2147e3"/>
    <xsd:import namespace="64e398f9-4be5-450d-89e9-aa1e310e99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d82fb4-060c-4f33-8f71-026cde2147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0755cb6-396a-4c30-9aa3-ef98f425f91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398f9-4be5-450d-89e9-aa1e310e99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8a3b79c-d009-4b2e-a241-abc4d262b57f}" ma:internalName="TaxCatchAll" ma:showField="CatchAllData" ma:web="64e398f9-4be5-450d-89e9-aa1e310e99d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d82fb4-060c-4f33-8f71-026cde2147e3">
      <Terms xmlns="http://schemas.microsoft.com/office/infopath/2007/PartnerControls"/>
    </lcf76f155ced4ddcb4097134ff3c332f>
    <TaxCatchAll xmlns="64e398f9-4be5-450d-89e9-aa1e310e99d2" xsi:nil="true"/>
  </documentManagement>
</p:properties>
</file>

<file path=customXml/itemProps1.xml><?xml version="1.0" encoding="utf-8"?>
<ds:datastoreItem xmlns:ds="http://schemas.openxmlformats.org/officeDocument/2006/customXml" ds:itemID="{0D4D2328-DA8D-409D-A0FD-8EB48F535240}"/>
</file>

<file path=customXml/itemProps2.xml><?xml version="1.0" encoding="utf-8"?>
<ds:datastoreItem xmlns:ds="http://schemas.openxmlformats.org/officeDocument/2006/customXml" ds:itemID="{D8B217E6-0E3B-4037-BB9A-549C46125557}"/>
</file>

<file path=customXml/itemProps3.xml><?xml version="1.0" encoding="utf-8"?>
<ds:datastoreItem xmlns:ds="http://schemas.openxmlformats.org/officeDocument/2006/customXml" ds:itemID="{4CA03298-204C-4616-A8B8-213657EF9F3B}"/>
</file>

<file path=docProps/app.xml><?xml version="1.0" encoding="utf-8"?>
<Properties xmlns="http://schemas.openxmlformats.org/officeDocument/2006/extended-properties" xmlns:vt="http://schemas.openxmlformats.org/officeDocument/2006/docPropsVTypes">
  <TotalTime>19</TotalTime>
  <Words>938</Words>
  <Application>Microsoft Office PowerPoint</Application>
  <PresentationFormat>Widescreen</PresentationFormat>
  <Paragraphs>145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danny fontanilla</dc:creator>
  <cp:lastModifiedBy>danny fontanilla</cp:lastModifiedBy>
  <cp:revision>1</cp:revision>
  <dcterms:created xsi:type="dcterms:W3CDTF">2024-04-26T08:05:00Z</dcterms:created>
  <dcterms:modified xsi:type="dcterms:W3CDTF">2024-04-26T08:24:59Z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0x01010025066FCB3F4A304781AB71B1FC917A96</vt:lpwstr>
  </property>
</Properties>
</file>